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62" r:id="rId2"/>
    <p:sldId id="278" r:id="rId3"/>
    <p:sldId id="289" r:id="rId4"/>
    <p:sldId id="344" r:id="rId5"/>
    <p:sldId id="356" r:id="rId6"/>
    <p:sldId id="357" r:id="rId7"/>
    <p:sldId id="331" r:id="rId8"/>
    <p:sldId id="257" r:id="rId9"/>
    <p:sldId id="359" r:id="rId10"/>
    <p:sldId id="263" r:id="rId11"/>
    <p:sldId id="264" r:id="rId12"/>
    <p:sldId id="265" r:id="rId13"/>
    <p:sldId id="350" r:id="rId14"/>
    <p:sldId id="352" r:id="rId15"/>
    <p:sldId id="360" r:id="rId16"/>
    <p:sldId id="348" r:id="rId17"/>
    <p:sldId id="313" r:id="rId18"/>
    <p:sldId id="361" r:id="rId19"/>
    <p:sldId id="354" r:id="rId20"/>
    <p:sldId id="355" r:id="rId21"/>
    <p:sldId id="346" r:id="rId22"/>
  </p:sldIdLst>
  <p:sldSz cx="9144000" cy="6858000" type="screen4x3"/>
  <p:notesSz cx="7099300" cy="9385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DE5685E-BC79-DB06-96DF-EC99E18BC2CF}" name="susan mcclain" initials="sm" userId="f56c572ea234b601"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36" autoAdjust="0"/>
    <p:restoredTop sz="0" autoAdjust="0"/>
  </p:normalViewPr>
  <p:slideViewPr>
    <p:cSldViewPr snapToGrid="0">
      <p:cViewPr varScale="1">
        <p:scale>
          <a:sx n="73" d="100"/>
          <a:sy n="73" d="100"/>
        </p:scale>
        <p:origin x="1550" y="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470895"/>
          </a:xfrm>
          <a:prstGeom prst="rect">
            <a:avLst/>
          </a:prstGeom>
        </p:spPr>
        <p:txBody>
          <a:bodyPr vert="horz" lIns="94192" tIns="47096" rIns="94192" bIns="47096" rtlCol="0"/>
          <a:lstStyle>
            <a:lvl1pPr algn="l">
              <a:defRPr sz="1200"/>
            </a:lvl1pPr>
          </a:lstStyle>
          <a:p>
            <a:endParaRPr lang="en-US"/>
          </a:p>
        </p:txBody>
      </p:sp>
      <p:sp>
        <p:nvSpPr>
          <p:cNvPr id="3" name="Date Placeholder 2"/>
          <p:cNvSpPr>
            <a:spLocks noGrp="1"/>
          </p:cNvSpPr>
          <p:nvPr>
            <p:ph type="dt" idx="1"/>
          </p:nvPr>
        </p:nvSpPr>
        <p:spPr>
          <a:xfrm>
            <a:off x="4021294" y="0"/>
            <a:ext cx="3076363" cy="470895"/>
          </a:xfrm>
          <a:prstGeom prst="rect">
            <a:avLst/>
          </a:prstGeom>
        </p:spPr>
        <p:txBody>
          <a:bodyPr vert="horz" lIns="94192" tIns="47096" rIns="94192" bIns="47096" rtlCol="0"/>
          <a:lstStyle>
            <a:lvl1pPr algn="r">
              <a:defRPr sz="1200"/>
            </a:lvl1pPr>
          </a:lstStyle>
          <a:p>
            <a:fld id="{F92B6DB2-2777-44E7-BBF6-141FB24B1608}" type="datetimeFigureOut">
              <a:rPr lang="en-US" smtClean="0"/>
              <a:t>5/11/2026</a:t>
            </a:fld>
            <a:endParaRPr lang="en-US"/>
          </a:p>
        </p:txBody>
      </p:sp>
      <p:sp>
        <p:nvSpPr>
          <p:cNvPr id="4" name="Slide Image Placeholder 3"/>
          <p:cNvSpPr>
            <a:spLocks noGrp="1" noRot="1" noChangeAspect="1"/>
          </p:cNvSpPr>
          <p:nvPr>
            <p:ph type="sldImg" idx="2"/>
          </p:nvPr>
        </p:nvSpPr>
        <p:spPr>
          <a:xfrm>
            <a:off x="1438275" y="1173163"/>
            <a:ext cx="4222750" cy="3167062"/>
          </a:xfrm>
          <a:prstGeom prst="rect">
            <a:avLst/>
          </a:prstGeom>
          <a:noFill/>
          <a:ln w="12700">
            <a:solidFill>
              <a:prstClr val="black"/>
            </a:solidFill>
          </a:ln>
        </p:spPr>
        <p:txBody>
          <a:bodyPr vert="horz" lIns="94192" tIns="47096" rIns="94192" bIns="47096" rtlCol="0" anchor="ctr"/>
          <a:lstStyle/>
          <a:p>
            <a:endParaRPr lang="en-US"/>
          </a:p>
        </p:txBody>
      </p:sp>
      <p:sp>
        <p:nvSpPr>
          <p:cNvPr id="5" name="Notes Placeholder 4"/>
          <p:cNvSpPr>
            <a:spLocks noGrp="1"/>
          </p:cNvSpPr>
          <p:nvPr>
            <p:ph type="body" sz="quarter" idx="3"/>
          </p:nvPr>
        </p:nvSpPr>
        <p:spPr>
          <a:xfrm>
            <a:off x="709930" y="4516676"/>
            <a:ext cx="5679440" cy="3695462"/>
          </a:xfrm>
          <a:prstGeom prst="rect">
            <a:avLst/>
          </a:prstGeom>
        </p:spPr>
        <p:txBody>
          <a:bodyPr vert="horz" lIns="94192" tIns="47096" rIns="94192" bIns="470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4407"/>
            <a:ext cx="3076363" cy="470894"/>
          </a:xfrm>
          <a:prstGeom prst="rect">
            <a:avLst/>
          </a:prstGeom>
        </p:spPr>
        <p:txBody>
          <a:bodyPr vert="horz" lIns="94192" tIns="47096" rIns="94192" bIns="47096" rtlCol="0" anchor="b"/>
          <a:lstStyle>
            <a:lvl1pPr algn="l">
              <a:defRPr sz="1200"/>
            </a:lvl1pPr>
          </a:lstStyle>
          <a:p>
            <a:endParaRPr lang="en-US"/>
          </a:p>
        </p:txBody>
      </p:sp>
      <p:sp>
        <p:nvSpPr>
          <p:cNvPr id="7" name="Slide Number Placeholder 6"/>
          <p:cNvSpPr>
            <a:spLocks noGrp="1"/>
          </p:cNvSpPr>
          <p:nvPr>
            <p:ph type="sldNum" sz="quarter" idx="5"/>
          </p:nvPr>
        </p:nvSpPr>
        <p:spPr>
          <a:xfrm>
            <a:off x="4021294" y="8914407"/>
            <a:ext cx="3076363" cy="470894"/>
          </a:xfrm>
          <a:prstGeom prst="rect">
            <a:avLst/>
          </a:prstGeom>
        </p:spPr>
        <p:txBody>
          <a:bodyPr vert="horz" lIns="94192" tIns="47096" rIns="94192" bIns="47096" rtlCol="0" anchor="b"/>
          <a:lstStyle>
            <a:lvl1pPr algn="r">
              <a:defRPr sz="1200"/>
            </a:lvl1pPr>
          </a:lstStyle>
          <a:p>
            <a:fld id="{DB41479D-A99A-465B-80CF-8A0406715EB4}" type="slidenum">
              <a:rPr lang="en-US" smtClean="0"/>
              <a:t>‹#›</a:t>
            </a:fld>
            <a:endParaRPr lang="en-US"/>
          </a:p>
        </p:txBody>
      </p:sp>
    </p:spTree>
    <p:extLst>
      <p:ext uri="{BB962C8B-B14F-4D97-AF65-F5344CB8AC3E}">
        <p14:creationId xmlns:p14="http://schemas.microsoft.com/office/powerpoint/2010/main" val="737670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DF3F6-01C8-F8CA-E10F-4E1A66CB67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B57DD8-7D63-2316-0024-DF5C1F89A8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7181BC-7A97-4094-41BF-3864D4BB70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30D0CC-A3DD-9759-21E1-9E45DFDEB728}"/>
              </a:ext>
            </a:extLst>
          </p:cNvPr>
          <p:cNvSpPr>
            <a:spLocks noGrp="1"/>
          </p:cNvSpPr>
          <p:nvPr>
            <p:ph type="sldNum" sz="quarter" idx="5"/>
          </p:nvPr>
        </p:nvSpPr>
        <p:spPr/>
        <p:txBody>
          <a:bodyPr/>
          <a:lstStyle/>
          <a:p>
            <a:fld id="{DB41479D-A99A-465B-80CF-8A0406715EB4}" type="slidenum">
              <a:rPr lang="en-US" smtClean="0"/>
              <a:t>14</a:t>
            </a:fld>
            <a:endParaRPr lang="en-US"/>
          </a:p>
        </p:txBody>
      </p:sp>
    </p:spTree>
    <p:extLst>
      <p:ext uri="{BB962C8B-B14F-4D97-AF65-F5344CB8AC3E}">
        <p14:creationId xmlns:p14="http://schemas.microsoft.com/office/powerpoint/2010/main" val="3461306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219CD-33D2-4FE8-E9EA-A15DBCA49C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35D89D-4F1C-DF81-1F4A-C4D43CA647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EAE5FA-2EB9-7E84-16B5-68249AF06A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51393A-A587-FC93-8EEB-2DEF64F0EC53}"/>
              </a:ext>
            </a:extLst>
          </p:cNvPr>
          <p:cNvSpPr>
            <a:spLocks noGrp="1"/>
          </p:cNvSpPr>
          <p:nvPr>
            <p:ph type="sldNum" sz="quarter" idx="5"/>
          </p:nvPr>
        </p:nvSpPr>
        <p:spPr/>
        <p:txBody>
          <a:bodyPr/>
          <a:lstStyle/>
          <a:p>
            <a:fld id="{DB41479D-A99A-465B-80CF-8A0406715EB4}" type="slidenum">
              <a:rPr lang="en-US" smtClean="0"/>
              <a:t>15</a:t>
            </a:fld>
            <a:endParaRPr lang="en-US"/>
          </a:p>
        </p:txBody>
      </p:sp>
    </p:spTree>
    <p:extLst>
      <p:ext uri="{BB962C8B-B14F-4D97-AF65-F5344CB8AC3E}">
        <p14:creationId xmlns:p14="http://schemas.microsoft.com/office/powerpoint/2010/main" val="2330967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D33E9-722D-25B4-DF80-B4DD8A5EDB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1BC730-CFA8-B91A-E45D-C79C9D80AE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640326-A523-92C8-B0AA-4C1AA68179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C034D9-C90B-C0FD-1B3B-A92A7F344855}"/>
              </a:ext>
            </a:extLst>
          </p:cNvPr>
          <p:cNvSpPr>
            <a:spLocks noGrp="1"/>
          </p:cNvSpPr>
          <p:nvPr>
            <p:ph type="sldNum" sz="quarter" idx="5"/>
          </p:nvPr>
        </p:nvSpPr>
        <p:spPr/>
        <p:txBody>
          <a:bodyPr/>
          <a:lstStyle/>
          <a:p>
            <a:fld id="{DB41479D-A99A-465B-80CF-8A0406715EB4}" type="slidenum">
              <a:rPr lang="en-US" smtClean="0"/>
              <a:t>17</a:t>
            </a:fld>
            <a:endParaRPr lang="en-US"/>
          </a:p>
        </p:txBody>
      </p:sp>
    </p:spTree>
    <p:extLst>
      <p:ext uri="{BB962C8B-B14F-4D97-AF65-F5344CB8AC3E}">
        <p14:creationId xmlns:p14="http://schemas.microsoft.com/office/powerpoint/2010/main" val="1472310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F0293-31B9-1CB1-2E58-C251B0974A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DED945-0088-2DC3-D57B-1285C59B44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6F080-BAFE-EFF5-88E7-D485144091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276A9-4006-5F79-4AD7-11471DE324F2}"/>
              </a:ext>
            </a:extLst>
          </p:cNvPr>
          <p:cNvSpPr>
            <a:spLocks noGrp="1"/>
          </p:cNvSpPr>
          <p:nvPr>
            <p:ph type="sldNum" sz="quarter" idx="5"/>
          </p:nvPr>
        </p:nvSpPr>
        <p:spPr/>
        <p:txBody>
          <a:bodyPr/>
          <a:lstStyle/>
          <a:p>
            <a:fld id="{DB41479D-A99A-465B-80CF-8A0406715EB4}" type="slidenum">
              <a:rPr lang="en-US" smtClean="0"/>
              <a:t>18</a:t>
            </a:fld>
            <a:endParaRPr lang="en-US"/>
          </a:p>
        </p:txBody>
      </p:sp>
    </p:spTree>
    <p:extLst>
      <p:ext uri="{BB962C8B-B14F-4D97-AF65-F5344CB8AC3E}">
        <p14:creationId xmlns:p14="http://schemas.microsoft.com/office/powerpoint/2010/main" val="2042689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668BA-14C0-0B53-686A-9B9DA2102D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FBBBBE-9112-C40A-11F6-C5F5625FA8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03585C-D988-45B5-6B46-961A38CD1C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DFF9CB-8021-562D-EE34-9A34752361D9}"/>
              </a:ext>
            </a:extLst>
          </p:cNvPr>
          <p:cNvSpPr>
            <a:spLocks noGrp="1"/>
          </p:cNvSpPr>
          <p:nvPr>
            <p:ph type="sldNum" sz="quarter" idx="5"/>
          </p:nvPr>
        </p:nvSpPr>
        <p:spPr/>
        <p:txBody>
          <a:bodyPr/>
          <a:lstStyle/>
          <a:p>
            <a:fld id="{DB41479D-A99A-465B-80CF-8A0406715EB4}" type="slidenum">
              <a:rPr lang="en-US" smtClean="0"/>
              <a:t>19</a:t>
            </a:fld>
            <a:endParaRPr lang="en-US"/>
          </a:p>
        </p:txBody>
      </p:sp>
    </p:spTree>
    <p:extLst>
      <p:ext uri="{BB962C8B-B14F-4D97-AF65-F5344CB8AC3E}">
        <p14:creationId xmlns:p14="http://schemas.microsoft.com/office/powerpoint/2010/main" val="2525717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DF3F6-01C8-F8CA-E10F-4E1A66CB67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B57DD8-7D63-2316-0024-DF5C1F89A8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7181BC-7A97-4094-41BF-3864D4BB70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30D0CC-A3DD-9759-21E1-9E45DFDEB728}"/>
              </a:ext>
            </a:extLst>
          </p:cNvPr>
          <p:cNvSpPr>
            <a:spLocks noGrp="1"/>
          </p:cNvSpPr>
          <p:nvPr>
            <p:ph type="sldNum" sz="quarter" idx="5"/>
          </p:nvPr>
        </p:nvSpPr>
        <p:spPr/>
        <p:txBody>
          <a:bodyPr/>
          <a:lstStyle/>
          <a:p>
            <a:fld id="{DB41479D-A99A-465B-80CF-8A0406715EB4}" type="slidenum">
              <a:rPr lang="en-US" smtClean="0"/>
              <a:t>21</a:t>
            </a:fld>
            <a:endParaRPr lang="en-US"/>
          </a:p>
        </p:txBody>
      </p:sp>
    </p:spTree>
    <p:extLst>
      <p:ext uri="{BB962C8B-B14F-4D97-AF65-F5344CB8AC3E}">
        <p14:creationId xmlns:p14="http://schemas.microsoft.com/office/powerpoint/2010/main" val="1910260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153BE5-B72E-4CEE-94EC-60917EDA5750}" type="datetime1">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2799268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C88C1-7F70-431D-9144-9A8517BA5F9C}" type="datetime1">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133714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57DA1-40A5-45D3-BB30-F6EF06FBBD52}" type="datetime1">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2601058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01B20-A55E-6F65-6B75-9E4503E3F6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E73717-DF91-57DB-776F-F0F20FD389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161674-48C5-473B-D26D-0F2FBC7B9937}"/>
              </a:ext>
            </a:extLst>
          </p:cNvPr>
          <p:cNvSpPr>
            <a:spLocks noGrp="1"/>
          </p:cNvSpPr>
          <p:nvPr>
            <p:ph type="dt" sz="half" idx="10"/>
          </p:nvPr>
        </p:nvSpPr>
        <p:spPr/>
        <p:txBody>
          <a:bodyPr/>
          <a:lstStyle/>
          <a:p>
            <a:fld id="{A2207A85-856F-4183-B37A-7E518650901C}" type="datetime1">
              <a:rPr lang="en-US" smtClean="0"/>
              <a:t>5/11/2026</a:t>
            </a:fld>
            <a:endParaRPr lang="en-US"/>
          </a:p>
        </p:txBody>
      </p:sp>
      <p:sp>
        <p:nvSpPr>
          <p:cNvPr id="5" name="Footer Placeholder 4">
            <a:extLst>
              <a:ext uri="{FF2B5EF4-FFF2-40B4-BE49-F238E27FC236}">
                <a16:creationId xmlns:a16="http://schemas.microsoft.com/office/drawing/2014/main" id="{B1345464-E9AA-80BB-4919-B0ED1F91B2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CDB0BD-9470-AF1C-F2A0-803AB664D62E}"/>
              </a:ext>
            </a:extLst>
          </p:cNvPr>
          <p:cNvSpPr>
            <a:spLocks noGrp="1"/>
          </p:cNvSpPr>
          <p:nvPr>
            <p:ph type="sldNum" sz="quarter" idx="12"/>
          </p:nvPr>
        </p:nvSpPr>
        <p:spPr>
          <a:xfrm>
            <a:off x="8240276" y="6400415"/>
            <a:ext cx="275074" cy="276999"/>
          </a:xfrm>
        </p:spPr>
        <p:txBody>
          <a:bodyPr/>
          <a:lstStyle/>
          <a:p>
            <a:fld id="{885C55F7-7941-FF46-8BF1-EA0AD53320FF}" type="slidenum">
              <a:rPr lang="en-US" smtClean="0"/>
              <a:t>‹#›</a:t>
            </a:fld>
            <a:endParaRPr lang="en-US"/>
          </a:p>
        </p:txBody>
      </p:sp>
    </p:spTree>
    <p:extLst>
      <p:ext uri="{BB962C8B-B14F-4D97-AF65-F5344CB8AC3E}">
        <p14:creationId xmlns:p14="http://schemas.microsoft.com/office/powerpoint/2010/main" val="1208347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65276" y="1363898"/>
            <a:ext cx="78867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1D3CD65-CDDA-45BD-8C77-A50C1979CE30}" type="datetime1">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3655428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7ACDA8-8FD4-4B32-B010-0ACC1B8FD870}" type="datetime1">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2058284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525338-F08A-4FF0-9C70-17771D82E3E7}" type="datetime1">
              <a:rPr lang="en-US" smtClean="0"/>
              <a:t>5/11/2026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2124793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682C76-2162-4C4D-B483-9C8D468CA056}" type="datetime1">
              <a:rPr lang="en-US" smtClean="0"/>
              <a:t>5/11/2026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2167238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604499-E49F-47D6-8BFF-7FD7E6B8AE63}" type="datetime1">
              <a:rPr lang="en-US" smtClean="0"/>
              <a:t>5/11/2026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344935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700B2D-C032-4756-8C89-C594C77EF32C}" type="datetime1">
              <a:rPr lang="en-US" smtClean="0"/>
              <a:t>5/11/2026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1569430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B21DD31-076F-43EC-9E20-EBA17BD5C020}" type="datetime1">
              <a:rPr lang="en-US" smtClean="0"/>
              <a:t>5/11/2026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474047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5D02DF-AFD8-4664-B6FA-5E403F21EE74}" type="datetime1">
              <a:rPr lang="en-US" smtClean="0"/>
              <a:t>5/11/2026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CF83D-39B8-4D33-9A80-A1323915AE17}" type="slidenum">
              <a:rPr lang="en-US" smtClean="0"/>
              <a:t>‹#›</a:t>
            </a:fld>
            <a:endParaRPr lang="en-US"/>
          </a:p>
        </p:txBody>
      </p:sp>
    </p:spTree>
    <p:extLst>
      <p:ext uri="{BB962C8B-B14F-4D97-AF65-F5344CB8AC3E}">
        <p14:creationId xmlns:p14="http://schemas.microsoft.com/office/powerpoint/2010/main" val="3135967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z="2000" b="1" dirty="0"/>
              <a:t>Agenda for LAA General Meeting – Jan 10, 2023</a:t>
            </a:r>
            <a:br>
              <a:rPr lang="en-US" sz="2000" b="1" dirty="0"/>
            </a:br>
            <a:r>
              <a:rPr lang="en-US" sz="2000" b="1" dirty="0"/>
              <a:t>11:30 AM to 1:00 PM</a:t>
            </a:r>
            <a:br>
              <a:rPr lang="en-US" sz="2000" b="1" dirty="0"/>
            </a:br>
            <a:r>
              <a:rPr lang="en-US" sz="2000" b="1" dirty="0">
                <a:solidFill>
                  <a:srgbClr val="FF0000"/>
                </a:solidFill>
              </a:rPr>
              <a:t>(Official business starts at 11:45 AM)</a:t>
            </a:r>
            <a:br>
              <a:rPr lang="en-US" sz="2000" b="1" dirty="0">
                <a:solidFill>
                  <a:srgbClr val="FF0000"/>
                </a:solidFill>
              </a:rPr>
            </a:br>
            <a:br>
              <a:rPr lang="en-US" sz="200" b="1" dirty="0"/>
            </a:br>
            <a:r>
              <a:rPr lang="en-US" sz="1600" b="1" u="sng" dirty="0"/>
              <a:t>Zoom Meeting</a:t>
            </a:r>
            <a:r>
              <a:rPr lang="en-US" sz="1600" b="1" dirty="0"/>
              <a:t>: See email for information to join the meeting</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C5278-0E44-4F83-AC73-1238D9B26A61}" type="datetime1">
              <a:rPr lang="en-US" smtClean="0"/>
              <a:t>5/11/2026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2CF83D-39B8-4D33-9A80-A1323915AE17}" type="slidenum">
              <a:rPr lang="en-US" smtClean="0"/>
              <a:t>‹#›</a:t>
            </a:fld>
            <a:endParaRPr lang="en-US" dirty="0"/>
          </a:p>
        </p:txBody>
      </p:sp>
    </p:spTree>
    <p:extLst>
      <p:ext uri="{BB962C8B-B14F-4D97-AF65-F5344CB8AC3E}">
        <p14:creationId xmlns:p14="http://schemas.microsoft.com/office/powerpoint/2010/main" val="21743741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lnSpc>
          <a:spcPct val="90000"/>
        </a:lnSpc>
        <a:spcBef>
          <a:spcPct val="0"/>
        </a:spcBef>
        <a:buNone/>
        <a:defRPr sz="2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B7DC85-A2B6-007F-E8D3-5BE838C6C39A}"/>
              </a:ext>
            </a:extLst>
          </p:cNvPr>
          <p:cNvSpPr txBox="1"/>
          <p:nvPr/>
        </p:nvSpPr>
        <p:spPr>
          <a:xfrm>
            <a:off x="727295" y="107399"/>
            <a:ext cx="7420881" cy="707886"/>
          </a:xfrm>
          <a:prstGeom prst="rect">
            <a:avLst/>
          </a:prstGeom>
          <a:noFill/>
        </p:spPr>
        <p:txBody>
          <a:bodyPr wrap="square" rtlCol="0">
            <a:spAutoFit/>
          </a:bodyPr>
          <a:lstStyle/>
          <a:p>
            <a:pPr marL="0" marR="0" algn="ctr"/>
            <a:r>
              <a:rPr lang="en-US" sz="2000" b="1" i="1" dirty="0">
                <a:effectLst/>
                <a:latin typeface="Calibri" panose="020F0502020204030204" pitchFamily="34" charset="0"/>
                <a:ea typeface="Calibri" panose="020F0502020204030204" pitchFamily="34" charset="0"/>
                <a:cs typeface="Times New Roman" panose="02020603050405020304" pitchFamily="18" charset="0"/>
              </a:rPr>
              <a:t>Langley Alumni Association (LAA) </a:t>
            </a:r>
            <a:r>
              <a:rPr lang="en-US" sz="2000" b="1" i="1" dirty="0">
                <a:latin typeface="Calibri" panose="020F0502020204030204" pitchFamily="34" charset="0"/>
                <a:ea typeface="Calibri" panose="020F0502020204030204" pitchFamily="34" charset="0"/>
                <a:cs typeface="Times New Roman" panose="02020603050405020304" pitchFamily="18" charset="0"/>
              </a:rPr>
              <a:t>Board </a:t>
            </a:r>
            <a:r>
              <a:rPr lang="en-US" sz="2000" b="1" i="1" dirty="0">
                <a:effectLst/>
                <a:latin typeface="Calibri" panose="020F0502020204030204" pitchFamily="34" charset="0"/>
                <a:ea typeface="Calibri" panose="020F0502020204030204" pitchFamily="34" charset="0"/>
                <a:cs typeface="Times New Roman" panose="02020603050405020304" pitchFamily="18" charset="0"/>
              </a:rPr>
              <a:t>Meeting</a:t>
            </a:r>
          </a:p>
          <a:p>
            <a:pPr algn="ctr">
              <a:spcAft>
                <a:spcPts val="600"/>
              </a:spcAft>
            </a:pPr>
            <a:r>
              <a:rPr lang="en-US" sz="2000" b="1" i="1" dirty="0">
                <a:effectLst/>
                <a:latin typeface="Calibri" panose="020F0502020204030204" pitchFamily="34" charset="0"/>
                <a:ea typeface="Calibri" panose="020F0502020204030204" pitchFamily="34" charset="0"/>
                <a:cs typeface="Times New Roman" panose="02020603050405020304" pitchFamily="18" charset="0"/>
              </a:rPr>
              <a:t>Tuesday</a:t>
            </a:r>
            <a:r>
              <a:rPr lang="en-US" sz="2000" b="1" i="1" dirty="0">
                <a:latin typeface="Calibri" panose="020F0502020204030204" pitchFamily="34" charset="0"/>
                <a:ea typeface="Calibri" panose="020F0502020204030204" pitchFamily="34" charset="0"/>
                <a:cs typeface="Times New Roman" panose="02020603050405020304" pitchFamily="18" charset="0"/>
              </a:rPr>
              <a:t>, May 12, 2026</a:t>
            </a:r>
            <a:endParaRPr lang="en-US" sz="2000" b="1" i="1" dirty="0">
              <a:solidFill>
                <a:srgbClr val="FF0000"/>
              </a:solidFill>
              <a:highlight>
                <a:srgbClr val="FFFF00"/>
              </a:highlight>
              <a:latin typeface="Calibri" panose="020F0502020204030204" pitchFamily="34" charset="0"/>
              <a:ea typeface="Calibri" panose="020F0502020204030204" pitchFamily="34" charset="0"/>
              <a:cs typeface="Times New Roman" panose="02020603050405020304" pitchFamily="18" charset="0"/>
            </a:endParaRPr>
          </a:p>
        </p:txBody>
      </p:sp>
      <p:cxnSp>
        <p:nvCxnSpPr>
          <p:cNvPr id="4" name="Straight Connector 3">
            <a:extLst>
              <a:ext uri="{FF2B5EF4-FFF2-40B4-BE49-F238E27FC236}">
                <a16:creationId xmlns:a16="http://schemas.microsoft.com/office/drawing/2014/main" id="{9F4E0992-DC20-9265-2C08-F18B8B8DD7B6}"/>
              </a:ext>
            </a:extLst>
          </p:cNvPr>
          <p:cNvCxnSpPr/>
          <p:nvPr/>
        </p:nvCxnSpPr>
        <p:spPr>
          <a:xfrm>
            <a:off x="611372" y="818317"/>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A triangle shaped logo with text&#10;&#10;Description automatically generated">
            <a:extLst>
              <a:ext uri="{FF2B5EF4-FFF2-40B4-BE49-F238E27FC236}">
                <a16:creationId xmlns:a16="http://schemas.microsoft.com/office/drawing/2014/main" id="{B923D663-8329-5E0B-0CE1-B39BC3EF4B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372" y="833073"/>
            <a:ext cx="2313616" cy="2387211"/>
          </a:xfrm>
          <a:prstGeom prst="rect">
            <a:avLst/>
          </a:prstGeom>
        </p:spPr>
      </p:pic>
      <p:sp>
        <p:nvSpPr>
          <p:cNvPr id="5" name="TextBox 4">
            <a:extLst>
              <a:ext uri="{FF2B5EF4-FFF2-40B4-BE49-F238E27FC236}">
                <a16:creationId xmlns:a16="http://schemas.microsoft.com/office/drawing/2014/main" id="{3DB8D938-2FC2-39D2-833D-A1726285C0CB}"/>
              </a:ext>
            </a:extLst>
          </p:cNvPr>
          <p:cNvSpPr txBox="1"/>
          <p:nvPr/>
        </p:nvSpPr>
        <p:spPr>
          <a:xfrm>
            <a:off x="3589589" y="818317"/>
            <a:ext cx="5049077" cy="3942618"/>
          </a:xfrm>
          <a:prstGeom prst="rect">
            <a:avLst/>
          </a:prstGeom>
          <a:noFill/>
        </p:spPr>
        <p:txBody>
          <a:bodyPr wrap="square">
            <a:spAutoFit/>
          </a:bodyPr>
          <a:lstStyle/>
          <a:p>
            <a:pPr marL="0" marR="0">
              <a:spcBef>
                <a:spcPts val="600"/>
              </a:spcBef>
              <a:spcAft>
                <a:spcPts val="600"/>
              </a:spcAft>
            </a:pPr>
            <a:r>
              <a:rPr lang="en-US" sz="1400" b="1" u="sng" dirty="0">
                <a:solidFill>
                  <a:srgbClr val="1104BC"/>
                </a:solidFill>
                <a:effectLst/>
                <a:ea typeface="Calibri" panose="020F0502020204030204" pitchFamily="34" charset="0"/>
                <a:cs typeface="Times New Roman" panose="02020603050405020304" pitchFamily="18" charset="0"/>
              </a:rPr>
              <a:t>2025 LAA Officers</a:t>
            </a:r>
            <a:endParaRPr lang="en-US" sz="1400" dirty="0">
              <a:solidFill>
                <a:srgbClr val="1104BC"/>
              </a:solidFill>
              <a:effectLst/>
              <a:ea typeface="Calibri" panose="020F0502020204030204" pitchFamily="34" charset="0"/>
              <a:cs typeface="Times New Roman" panose="02020603050405020304" pitchFamily="18" charset="0"/>
            </a:endParaRPr>
          </a:p>
          <a:p>
            <a:pPr marL="0" marR="0"/>
            <a:r>
              <a:rPr lang="en-US" sz="1400" b="1" dirty="0">
                <a:effectLst/>
                <a:ea typeface="Calibri" panose="020F0502020204030204" pitchFamily="34" charset="0"/>
                <a:cs typeface="Times New Roman" panose="02020603050405020304" pitchFamily="18" charset="0"/>
              </a:rPr>
              <a:t>President: </a:t>
            </a:r>
            <a:r>
              <a:rPr lang="en-US" sz="1400" dirty="0">
                <a:effectLst/>
                <a:ea typeface="Calibri" panose="020F0502020204030204" pitchFamily="34" charset="0"/>
                <a:cs typeface="Times New Roman" panose="02020603050405020304" pitchFamily="18" charset="0"/>
              </a:rPr>
              <a:t>Kathy Ferrare  (757 880-8676)</a:t>
            </a:r>
          </a:p>
          <a:p>
            <a:pPr marL="0" marR="0">
              <a:lnSpc>
                <a:spcPct val="115000"/>
              </a:lnSpc>
            </a:pPr>
            <a:r>
              <a:rPr lang="en-US" sz="1400" b="1" dirty="0">
                <a:effectLst/>
                <a:ea typeface="Calibri" panose="020F0502020204030204" pitchFamily="34" charset="0"/>
                <a:cs typeface="Times New Roman" panose="02020603050405020304" pitchFamily="18" charset="0"/>
              </a:rPr>
              <a:t>Vice-President and Programs: </a:t>
            </a:r>
            <a:r>
              <a:rPr lang="en-US" sz="1400" dirty="0">
                <a:ea typeface="Calibri" panose="020F0502020204030204" pitchFamily="34" charset="0"/>
                <a:cs typeface="Times New Roman" panose="02020603050405020304" pitchFamily="18" charset="0"/>
              </a:rPr>
              <a:t>Susan McClain (757 285-3778)</a:t>
            </a:r>
            <a:endParaRPr lang="en-US" sz="1400" dirty="0">
              <a:effectLst/>
              <a:ea typeface="Calibri" panose="020F0502020204030204" pitchFamily="34" charset="0"/>
              <a:cs typeface="Times New Roman" panose="02020603050405020304" pitchFamily="18" charset="0"/>
            </a:endParaRPr>
          </a:p>
          <a:p>
            <a:pPr marL="0" marR="0">
              <a:lnSpc>
                <a:spcPct val="115000"/>
              </a:lnSpc>
            </a:pPr>
            <a:r>
              <a:rPr lang="en-US" sz="1400" b="1" dirty="0">
                <a:effectLst/>
                <a:ea typeface="Calibri" panose="020F0502020204030204" pitchFamily="34" charset="0"/>
                <a:cs typeface="Times New Roman" panose="02020603050405020304" pitchFamily="18" charset="0"/>
              </a:rPr>
              <a:t>Secretary: </a:t>
            </a:r>
            <a:r>
              <a:rPr lang="en-US" sz="1400" dirty="0">
                <a:effectLst/>
                <a:ea typeface="Calibri" panose="020F0502020204030204" pitchFamily="34" charset="0"/>
                <a:cs typeface="Times New Roman" panose="02020603050405020304" pitchFamily="18" charset="0"/>
              </a:rPr>
              <a:t>Jill Marlowe (757 209-2131)</a:t>
            </a:r>
          </a:p>
          <a:p>
            <a:pPr marL="0" marR="0">
              <a:lnSpc>
                <a:spcPct val="115000"/>
              </a:lnSpc>
            </a:pPr>
            <a:r>
              <a:rPr lang="en-US" sz="1400" b="1" dirty="0">
                <a:effectLst/>
                <a:ea typeface="Calibri" panose="020F0502020204030204" pitchFamily="34" charset="0"/>
                <a:cs typeface="Times New Roman" panose="02020603050405020304" pitchFamily="18" charset="0"/>
              </a:rPr>
              <a:t>Treasurer: </a:t>
            </a:r>
            <a:r>
              <a:rPr lang="en-US" sz="1400" dirty="0">
                <a:ea typeface="Calibri" panose="020F0502020204030204" pitchFamily="34" charset="0"/>
                <a:cs typeface="Times New Roman" panose="02020603050405020304" pitchFamily="18" charset="0"/>
              </a:rPr>
              <a:t>Ray Rhew</a:t>
            </a:r>
            <a:r>
              <a:rPr lang="en-US" sz="1400" dirty="0">
                <a:effectLst/>
                <a:ea typeface="Calibri" panose="020F0502020204030204" pitchFamily="34" charset="0"/>
                <a:cs typeface="Times New Roman" panose="02020603050405020304" pitchFamily="18" charset="0"/>
              </a:rPr>
              <a:t>  (757 </a:t>
            </a:r>
            <a:r>
              <a:rPr lang="en-US" sz="1400" dirty="0">
                <a:ea typeface="Calibri" panose="020F0502020204030204" pitchFamily="34" charset="0"/>
                <a:cs typeface="Times New Roman" panose="02020603050405020304" pitchFamily="18" charset="0"/>
              </a:rPr>
              <a:t>880-5817)</a:t>
            </a:r>
            <a:endParaRPr lang="en-US" sz="1400" b="1" dirty="0">
              <a:effectLst/>
              <a:ea typeface="Calibri" panose="020F0502020204030204" pitchFamily="34" charset="0"/>
              <a:cs typeface="Times New Roman" panose="02020603050405020304" pitchFamily="18" charset="0"/>
            </a:endParaRPr>
          </a:p>
          <a:p>
            <a:pPr marL="0" marR="0">
              <a:lnSpc>
                <a:spcPct val="115000"/>
              </a:lnSpc>
            </a:pPr>
            <a:r>
              <a:rPr lang="en-US" sz="1400" b="1" dirty="0">
                <a:ea typeface="Calibri" panose="020F0502020204030204" pitchFamily="34" charset="0"/>
                <a:cs typeface="Times New Roman" panose="02020603050405020304" pitchFamily="18" charset="0"/>
              </a:rPr>
              <a:t>Communications Officer</a:t>
            </a:r>
            <a:r>
              <a:rPr lang="en-US" sz="1400" dirty="0">
                <a:ea typeface="Calibri" panose="020F0502020204030204" pitchFamily="34" charset="0"/>
                <a:cs typeface="Times New Roman" panose="02020603050405020304" pitchFamily="18" charset="0"/>
              </a:rPr>
              <a:t>: Richard </a:t>
            </a:r>
            <a:r>
              <a:rPr lang="en-US" sz="1400" dirty="0" err="1">
                <a:ea typeface="Calibri" panose="020F0502020204030204" pitchFamily="34" charset="0"/>
                <a:cs typeface="Times New Roman" panose="02020603050405020304" pitchFamily="18" charset="0"/>
              </a:rPr>
              <a:t>Hueschen</a:t>
            </a:r>
            <a:r>
              <a:rPr lang="en-US" sz="1400" dirty="0">
                <a:ea typeface="Calibri" panose="020F0502020204030204" pitchFamily="34" charset="0"/>
                <a:cs typeface="Times New Roman" panose="02020603050405020304" pitchFamily="18" charset="0"/>
              </a:rPr>
              <a:t>  (</a:t>
            </a:r>
            <a:r>
              <a:rPr lang="en-US" sz="1400" b="0" i="0" dirty="0">
                <a:solidFill>
                  <a:srgbClr val="1D2228"/>
                </a:solidFill>
                <a:effectLst/>
              </a:rPr>
              <a:t>757 868-6453)</a:t>
            </a:r>
            <a:endParaRPr lang="en-US" sz="1400" dirty="0">
              <a:effectLst/>
              <a:ea typeface="Calibri" panose="020F0502020204030204" pitchFamily="34" charset="0"/>
              <a:cs typeface="Times New Roman" panose="02020603050405020304" pitchFamily="18" charset="0"/>
            </a:endParaRPr>
          </a:p>
          <a:p>
            <a:pPr marL="0" marR="0">
              <a:lnSpc>
                <a:spcPct val="115000"/>
              </a:lnSpc>
              <a:spcAft>
                <a:spcPts val="600"/>
              </a:spcAft>
            </a:pPr>
            <a:r>
              <a:rPr lang="en-US" sz="1400" b="1" u="sng" dirty="0">
                <a:solidFill>
                  <a:srgbClr val="1104BC"/>
                </a:solidFill>
                <a:effectLst/>
                <a:ea typeface="Calibri" panose="020F0502020204030204" pitchFamily="34" charset="0"/>
                <a:cs typeface="Times New Roman" panose="02020603050405020304" pitchFamily="18" charset="0"/>
              </a:rPr>
              <a:t>2025 Committee Chairs and Other Officials</a:t>
            </a:r>
          </a:p>
          <a:p>
            <a:pPr marL="0" marR="0"/>
            <a:r>
              <a:rPr lang="en-US" sz="1400" b="1" dirty="0">
                <a:effectLst/>
                <a:ea typeface="Calibri" panose="020F0502020204030204" pitchFamily="34" charset="0"/>
                <a:cs typeface="Times New Roman" panose="02020603050405020304" pitchFamily="18" charset="0"/>
              </a:rPr>
              <a:t>Membership Committee:</a:t>
            </a:r>
            <a:r>
              <a:rPr lang="en-US" sz="1400" dirty="0">
                <a:effectLst/>
                <a:ea typeface="Calibri" panose="020F0502020204030204" pitchFamily="34" charset="0"/>
                <a:cs typeface="Times New Roman" panose="02020603050405020304" pitchFamily="18" charset="0"/>
              </a:rPr>
              <a:t> Amy Radford</a:t>
            </a:r>
          </a:p>
          <a:p>
            <a:pPr marL="0" marR="0">
              <a:lnSpc>
                <a:spcPct val="115000"/>
              </a:lnSpc>
            </a:pPr>
            <a:r>
              <a:rPr lang="en-US" sz="1400" b="1" dirty="0">
                <a:effectLst/>
                <a:ea typeface="Calibri" panose="020F0502020204030204" pitchFamily="34" charset="0"/>
                <a:cs typeface="Times New Roman" panose="02020603050405020304" pitchFamily="18" charset="0"/>
              </a:rPr>
              <a:t>Nominating Committee</a:t>
            </a:r>
            <a:r>
              <a:rPr lang="en-US" sz="1400" dirty="0">
                <a:effectLst/>
                <a:ea typeface="Calibri" panose="020F0502020204030204" pitchFamily="34" charset="0"/>
                <a:cs typeface="Times New Roman" panose="02020603050405020304" pitchFamily="18" charset="0"/>
              </a:rPr>
              <a:t>: </a:t>
            </a:r>
            <a:r>
              <a:rPr lang="en-US" sz="1400" dirty="0">
                <a:ea typeface="Calibri" panose="020F0502020204030204" pitchFamily="34" charset="0"/>
                <a:cs typeface="Times New Roman" panose="02020603050405020304" pitchFamily="18" charset="0"/>
              </a:rPr>
              <a:t>Susan McClain</a:t>
            </a:r>
            <a:endParaRPr lang="en-US" sz="1400" dirty="0">
              <a:effectLst/>
              <a:ea typeface="Calibri" panose="020F0502020204030204" pitchFamily="34" charset="0"/>
              <a:cs typeface="Times New Roman" panose="02020603050405020304" pitchFamily="18" charset="0"/>
            </a:endParaRPr>
          </a:p>
          <a:p>
            <a:pPr marL="0" marR="0">
              <a:lnSpc>
                <a:spcPct val="115000"/>
              </a:lnSpc>
            </a:pPr>
            <a:r>
              <a:rPr lang="en-US" sz="1400" b="1" dirty="0">
                <a:effectLst/>
                <a:ea typeface="Calibri" panose="020F0502020204030204" pitchFamily="34" charset="0"/>
                <a:cs typeface="Times New Roman" panose="02020603050405020304" pitchFamily="18" charset="0"/>
              </a:rPr>
              <a:t>Hall of Honor </a:t>
            </a:r>
            <a:r>
              <a:rPr lang="en-US" sz="1400" b="1" dirty="0">
                <a:ea typeface="Calibri" panose="020F0502020204030204" pitchFamily="34" charset="0"/>
                <a:cs typeface="Times New Roman" panose="02020603050405020304" pitchFamily="18" charset="0"/>
              </a:rPr>
              <a:t>Committee</a:t>
            </a:r>
            <a:r>
              <a:rPr lang="en-US" sz="1400" dirty="0">
                <a:effectLst/>
                <a:ea typeface="Calibri" panose="020F0502020204030204" pitchFamily="34" charset="0"/>
                <a:cs typeface="Times New Roman" panose="02020603050405020304" pitchFamily="18" charset="0"/>
              </a:rPr>
              <a:t>: </a:t>
            </a:r>
            <a:r>
              <a:rPr lang="en-US" sz="1400" dirty="0">
                <a:ea typeface="Calibri" panose="020F0502020204030204" pitchFamily="34" charset="0"/>
                <a:cs typeface="Times New Roman" panose="02020603050405020304" pitchFamily="18" charset="0"/>
              </a:rPr>
              <a:t>Mary Beth Wusk</a:t>
            </a:r>
            <a:endParaRPr lang="en-US" sz="1400" dirty="0">
              <a:effectLst/>
              <a:ea typeface="Calibri" panose="020F0502020204030204" pitchFamily="34" charset="0"/>
              <a:cs typeface="Times New Roman" panose="02020603050405020304" pitchFamily="18" charset="0"/>
            </a:endParaRPr>
          </a:p>
          <a:p>
            <a:pPr>
              <a:lnSpc>
                <a:spcPct val="115000"/>
              </a:lnSpc>
            </a:pPr>
            <a:r>
              <a:rPr lang="en-US" sz="1400" b="1" dirty="0">
                <a:effectLst/>
                <a:ea typeface="Calibri" panose="020F0502020204030204" pitchFamily="34" charset="0"/>
                <a:cs typeface="Times New Roman" panose="02020603050405020304" pitchFamily="18" charset="0"/>
              </a:rPr>
              <a:t>Website and Publication Committee:</a:t>
            </a:r>
            <a:r>
              <a:rPr lang="en-US" sz="1400" dirty="0">
                <a:effectLst/>
                <a:ea typeface="Calibri" panose="020F0502020204030204" pitchFamily="34" charset="0"/>
                <a:cs typeface="Times New Roman" panose="02020603050405020304" pitchFamily="18" charset="0"/>
              </a:rPr>
              <a:t>  Rick Ross</a:t>
            </a:r>
          </a:p>
          <a:p>
            <a:pPr>
              <a:lnSpc>
                <a:spcPct val="115000"/>
              </a:lnSpc>
            </a:pPr>
            <a:r>
              <a:rPr lang="en-US" sz="1400" b="1" dirty="0">
                <a:ea typeface="Calibri" panose="020F0502020204030204" pitchFamily="34" charset="0"/>
                <a:cs typeface="Times New Roman" panose="02020603050405020304" pitchFamily="18" charset="0"/>
              </a:rPr>
              <a:t>IT Committee:</a:t>
            </a:r>
            <a:r>
              <a:rPr lang="en-US" sz="1400" dirty="0">
                <a:ea typeface="Calibri" panose="020F0502020204030204" pitchFamily="34" charset="0"/>
                <a:cs typeface="Times New Roman" panose="02020603050405020304" pitchFamily="18" charset="0"/>
              </a:rPr>
              <a:t> Roman </a:t>
            </a:r>
            <a:r>
              <a:rPr lang="en-US" sz="1400" dirty="0" err="1">
                <a:ea typeface="Calibri" panose="020F0502020204030204" pitchFamily="34" charset="0"/>
                <a:cs typeface="Times New Roman" panose="02020603050405020304" pitchFamily="18" charset="0"/>
              </a:rPr>
              <a:t>Paryz</a:t>
            </a:r>
            <a:endParaRPr lang="en-US" sz="1400" b="1" dirty="0">
              <a:effectLst/>
              <a:ea typeface="Calibri" panose="020F0502020204030204" pitchFamily="34" charset="0"/>
              <a:cs typeface="Times New Roman" panose="02020603050405020304" pitchFamily="18" charset="0"/>
            </a:endParaRPr>
          </a:p>
          <a:p>
            <a:pPr>
              <a:lnSpc>
                <a:spcPct val="115000"/>
              </a:lnSpc>
            </a:pPr>
            <a:r>
              <a:rPr lang="en-US" sz="1400" b="1" dirty="0">
                <a:effectLst/>
                <a:ea typeface="Calibri" panose="020F0502020204030204" pitchFamily="34" charset="0"/>
                <a:cs typeface="Times New Roman" panose="02020603050405020304" pitchFamily="18" charset="0"/>
              </a:rPr>
              <a:t>Langley Representative</a:t>
            </a:r>
            <a:r>
              <a:rPr lang="en-US" sz="1400" dirty="0">
                <a:effectLst/>
                <a:ea typeface="Calibri" panose="020F0502020204030204" pitchFamily="34" charset="0"/>
                <a:cs typeface="Times New Roman" panose="02020603050405020304" pitchFamily="18" charset="0"/>
              </a:rPr>
              <a:t>: Eileen Nelson and Mariya Georgieva</a:t>
            </a:r>
            <a:endParaRPr lang="en-US" sz="1400" b="1" dirty="0">
              <a:effectLst/>
              <a:ea typeface="Calibri" panose="020F0502020204030204" pitchFamily="34" charset="0"/>
              <a:cs typeface="Times New Roman" panose="02020603050405020304" pitchFamily="18" charset="0"/>
            </a:endParaRPr>
          </a:p>
          <a:p>
            <a:pPr>
              <a:lnSpc>
                <a:spcPct val="115000"/>
              </a:lnSpc>
            </a:pPr>
            <a:r>
              <a:rPr lang="en-US" sz="1400" b="1" dirty="0">
                <a:effectLst/>
                <a:ea typeface="Calibri" panose="020F0502020204030204" pitchFamily="34" charset="0"/>
                <a:cs typeface="Times New Roman" panose="02020603050405020304" pitchFamily="18" charset="0"/>
              </a:rPr>
              <a:t>Past President:  </a:t>
            </a:r>
            <a:r>
              <a:rPr lang="en-US" sz="1400" dirty="0">
                <a:effectLst/>
                <a:ea typeface="Calibri" panose="020F0502020204030204" pitchFamily="34" charset="0"/>
                <a:cs typeface="Times New Roman" panose="02020603050405020304" pitchFamily="18" charset="0"/>
              </a:rPr>
              <a:t>Dan Palumbo</a:t>
            </a:r>
          </a:p>
          <a:p>
            <a:pPr marL="0" marR="0">
              <a:lnSpc>
                <a:spcPct val="115000"/>
              </a:lnSpc>
            </a:pPr>
            <a:r>
              <a:rPr lang="en-US" sz="1400" b="1" dirty="0">
                <a:effectLst/>
                <a:ea typeface="Calibri" panose="020F0502020204030204" pitchFamily="34" charset="0"/>
                <a:cs typeface="Times New Roman" panose="02020603050405020304" pitchFamily="18" charset="0"/>
              </a:rPr>
              <a:t>Registered Agent</a:t>
            </a:r>
            <a:r>
              <a:rPr lang="en-US" sz="1400" dirty="0">
                <a:effectLst/>
                <a:ea typeface="Calibri" panose="020F0502020204030204" pitchFamily="34" charset="0"/>
                <a:cs typeface="Times New Roman" panose="02020603050405020304" pitchFamily="18" charset="0"/>
              </a:rPr>
              <a:t>: Geoff Tennille</a:t>
            </a:r>
          </a:p>
          <a:p>
            <a:pPr algn="ctr"/>
            <a:endParaRPr lang="en-US" sz="5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2451C143-0B72-1CE0-87B4-C050F2F186C1}"/>
              </a:ext>
            </a:extLst>
          </p:cNvPr>
          <p:cNvSpPr txBox="1"/>
          <p:nvPr/>
        </p:nvSpPr>
        <p:spPr>
          <a:xfrm>
            <a:off x="358783" y="4630737"/>
            <a:ext cx="8574202" cy="2185214"/>
          </a:xfrm>
          <a:prstGeom prst="rect">
            <a:avLst/>
          </a:prstGeom>
          <a:noFill/>
        </p:spPr>
        <p:txBody>
          <a:bodyPr wrap="square" rtlCol="0">
            <a:spAutoFit/>
          </a:bodyPr>
          <a:lstStyle/>
          <a:p>
            <a:pPr marL="0" marR="0" algn="ctr">
              <a:spcAft>
                <a:spcPts val="600"/>
              </a:spcAft>
            </a:pPr>
            <a:r>
              <a:rPr lang="en-US" sz="1400" b="1" u="sng" dirty="0">
                <a:solidFill>
                  <a:srgbClr val="1104BC"/>
                </a:solidFill>
                <a:effectLst/>
                <a:ea typeface="Calibri" panose="020F0502020204030204" pitchFamily="34" charset="0"/>
                <a:cs typeface="Times New Roman" panose="02020603050405020304" pitchFamily="18" charset="0"/>
              </a:rPr>
              <a:t>Board Members-at-Large By Clas</a:t>
            </a:r>
            <a:r>
              <a:rPr lang="en-US" sz="1400" b="1" dirty="0">
                <a:solidFill>
                  <a:srgbClr val="1104BC"/>
                </a:solidFill>
                <a:effectLst/>
                <a:ea typeface="Calibri" panose="020F0502020204030204" pitchFamily="34" charset="0"/>
                <a:cs typeface="Times New Roman" panose="02020603050405020304" pitchFamily="18" charset="0"/>
              </a:rPr>
              <a:t>s</a:t>
            </a:r>
          </a:p>
          <a:p>
            <a:pPr marL="0" marR="0">
              <a:spcAft>
                <a:spcPts val="600"/>
              </a:spcAft>
              <a:tabLst>
                <a:tab pos="1143000" algn="l"/>
                <a:tab pos="1828800" algn="l"/>
                <a:tab pos="2286000" algn="l"/>
                <a:tab pos="3657600" algn="l"/>
                <a:tab pos="4114800" algn="l"/>
                <a:tab pos="6172200" algn="l"/>
              </a:tabLst>
            </a:pPr>
            <a:r>
              <a:rPr lang="en-US" sz="1400" b="1" i="1" dirty="0">
                <a:solidFill>
                  <a:srgbClr val="FF0000"/>
                </a:solidFill>
                <a:ea typeface="Calibri" panose="020F0502020204030204" pitchFamily="34" charset="0"/>
                <a:cs typeface="Times New Roman" panose="02020603050405020304" pitchFamily="18" charset="0"/>
              </a:rPr>
              <a:t>	    </a:t>
            </a:r>
            <a:r>
              <a:rPr lang="en-US" sz="1400" b="1" dirty="0">
                <a:ea typeface="Calibri" panose="020F0502020204030204" pitchFamily="34" charset="0"/>
                <a:cs typeface="Times New Roman" panose="02020603050405020304" pitchFamily="18" charset="0"/>
              </a:rPr>
              <a:t>2027	                 	    2028	       2029</a:t>
            </a:r>
          </a:p>
          <a:p>
            <a:pPr>
              <a:tabLst>
                <a:tab pos="1143000" algn="l"/>
                <a:tab pos="1770063" algn="l"/>
                <a:tab pos="2286000" algn="l"/>
                <a:tab pos="3657600" algn="l"/>
                <a:tab pos="3997325" algn="l"/>
                <a:tab pos="4173538" algn="l"/>
                <a:tab pos="6172200" algn="l"/>
              </a:tabLst>
            </a:pPr>
            <a:r>
              <a:rPr lang="en-US" sz="1400" dirty="0"/>
              <a:t>	Rich Antcliff		Mark Ballin	 Mike </a:t>
            </a:r>
            <a:r>
              <a:rPr lang="en-US" sz="1400" dirty="0" err="1"/>
              <a:t>Fremaux</a:t>
            </a:r>
            <a:endParaRPr lang="en-US" sz="1400" dirty="0"/>
          </a:p>
          <a:p>
            <a:pPr>
              <a:tabLst>
                <a:tab pos="1143000" algn="l"/>
                <a:tab pos="1828800" algn="l"/>
                <a:tab pos="2286000" algn="l"/>
                <a:tab pos="3657600" algn="l"/>
                <a:tab pos="3997325" algn="l"/>
                <a:tab pos="4173538" algn="l"/>
                <a:tab pos="6172200" algn="l"/>
              </a:tabLst>
            </a:pPr>
            <a:r>
              <a:rPr lang="en-US" sz="1400" dirty="0"/>
              <a:t>	Mary DiJoseph		Charlie Dunton	 Wes Goodman</a:t>
            </a:r>
          </a:p>
          <a:p>
            <a:pPr>
              <a:tabLst>
                <a:tab pos="1143000" algn="l"/>
                <a:tab pos="2286000" algn="l"/>
                <a:tab pos="3657600" algn="l"/>
                <a:tab pos="4173538" algn="l"/>
                <a:tab pos="6172200" algn="l"/>
              </a:tabLst>
            </a:pPr>
            <a:r>
              <a:rPr lang="en-US" sz="1400" dirty="0"/>
              <a:t>	Susan McClain		</a:t>
            </a:r>
            <a:r>
              <a:rPr lang="en-US" sz="1400" dirty="0" err="1"/>
              <a:t>Odilyn</a:t>
            </a:r>
            <a:r>
              <a:rPr lang="en-US" sz="1400" dirty="0"/>
              <a:t> Luck	 Jill Marlowe</a:t>
            </a:r>
          </a:p>
          <a:p>
            <a:pPr>
              <a:tabLst>
                <a:tab pos="1143000" algn="l"/>
                <a:tab pos="1828800" algn="l"/>
                <a:tab pos="2286000" algn="l"/>
                <a:tab pos="3657600" algn="l"/>
                <a:tab pos="4173538" algn="l"/>
                <a:tab pos="6172200" algn="l"/>
              </a:tabLst>
            </a:pPr>
            <a:r>
              <a:rPr lang="en-US" sz="1400" dirty="0"/>
              <a:t>	Craig </a:t>
            </a:r>
            <a:r>
              <a:rPr lang="en-US" sz="1400" dirty="0" err="1"/>
              <a:t>Ohlhorst</a:t>
            </a:r>
            <a:r>
              <a:rPr lang="en-US" sz="1400" dirty="0"/>
              <a:t>		Roman </a:t>
            </a:r>
            <a:r>
              <a:rPr lang="en-US" sz="1400" dirty="0" err="1"/>
              <a:t>Paryz</a:t>
            </a:r>
            <a:r>
              <a:rPr lang="en-US" sz="1400" dirty="0"/>
              <a:t>	 Neil O’Connor</a:t>
            </a:r>
          </a:p>
          <a:p>
            <a:pPr>
              <a:tabLst>
                <a:tab pos="1143000" algn="l"/>
                <a:tab pos="2286000" algn="l"/>
                <a:tab pos="3657600" algn="l"/>
                <a:tab pos="4173538" algn="l"/>
                <a:tab pos="6172200" algn="l"/>
              </a:tabLst>
            </a:pPr>
            <a:r>
              <a:rPr lang="en-US" sz="1400" dirty="0"/>
              <a:t>	Tony Pototzky		</a:t>
            </a:r>
            <a:r>
              <a:rPr lang="en-US" sz="1400" dirty="0">
                <a:ea typeface="Calibri" panose="020F0502020204030204" pitchFamily="34" charset="0"/>
                <a:cs typeface="Times New Roman" panose="02020603050405020304" pitchFamily="18" charset="0"/>
              </a:rPr>
              <a:t>Liliana Richwine 	 Amy Radford		</a:t>
            </a:r>
          </a:p>
          <a:p>
            <a:pPr>
              <a:tabLst>
                <a:tab pos="1143000" algn="l"/>
                <a:tab pos="2286000" algn="l"/>
                <a:tab pos="3657600" algn="l"/>
                <a:tab pos="4173538" algn="l"/>
                <a:tab pos="6172200" algn="l"/>
              </a:tabLst>
            </a:pPr>
            <a:r>
              <a:rPr lang="en-US" sz="1400" dirty="0">
                <a:ea typeface="Calibri" panose="020F0502020204030204" pitchFamily="34" charset="0"/>
                <a:cs typeface="Times New Roman" panose="02020603050405020304" pitchFamily="18" charset="0"/>
              </a:rPr>
              <a:t>	Ray Rhew 		</a:t>
            </a:r>
            <a:r>
              <a:rPr lang="en-US" sz="1400" dirty="0"/>
              <a:t>Eric </a:t>
            </a:r>
            <a:r>
              <a:rPr lang="en-US" sz="1400" dirty="0" err="1"/>
              <a:t>Rissling</a:t>
            </a:r>
            <a:r>
              <a:rPr lang="en-US" sz="1400" dirty="0"/>
              <a:t>	 Ray Whipple</a:t>
            </a:r>
          </a:p>
          <a:p>
            <a:pPr>
              <a:tabLst>
                <a:tab pos="1143000" algn="l"/>
                <a:tab pos="2286000" algn="l"/>
                <a:tab pos="3657600" algn="l"/>
                <a:tab pos="4173538" algn="l"/>
                <a:tab pos="6172200" algn="l"/>
              </a:tabLst>
            </a:pPr>
            <a:r>
              <a:rPr lang="en-US" sz="1400" dirty="0">
                <a:ea typeface="Calibri" panose="020F0502020204030204" pitchFamily="34" charset="0"/>
                <a:cs typeface="Times New Roman" panose="02020603050405020304" pitchFamily="18" charset="0"/>
              </a:rPr>
              <a:t>	Geoffrey Tennille </a:t>
            </a:r>
            <a:r>
              <a:rPr lang="en-US" sz="1400" dirty="0"/>
              <a:t>			 Dave Young</a:t>
            </a:r>
          </a:p>
        </p:txBody>
      </p:sp>
      <p:pic>
        <p:nvPicPr>
          <p:cNvPr id="3" name="Picture 2" descr="A qr code with a blue border&#10;&#10;AI-generated content may be incorrect.">
            <a:extLst>
              <a:ext uri="{FF2B5EF4-FFF2-40B4-BE49-F238E27FC236}">
                <a16:creationId xmlns:a16="http://schemas.microsoft.com/office/drawing/2014/main" id="{0B336884-F4DF-6B18-01D6-0325351F5C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9230" y="3349339"/>
            <a:ext cx="1028700" cy="998220"/>
          </a:xfrm>
          <a:prstGeom prst="rect">
            <a:avLst/>
          </a:prstGeom>
        </p:spPr>
      </p:pic>
      <p:sp>
        <p:nvSpPr>
          <p:cNvPr id="6" name="TextBox 5">
            <a:extLst>
              <a:ext uri="{FF2B5EF4-FFF2-40B4-BE49-F238E27FC236}">
                <a16:creationId xmlns:a16="http://schemas.microsoft.com/office/drawing/2014/main" id="{D085EAA2-2CCD-DF89-688A-1954451975AA}"/>
              </a:ext>
            </a:extLst>
          </p:cNvPr>
          <p:cNvSpPr txBox="1"/>
          <p:nvPr/>
        </p:nvSpPr>
        <p:spPr>
          <a:xfrm>
            <a:off x="1169754" y="4417809"/>
            <a:ext cx="1462224" cy="307777"/>
          </a:xfrm>
          <a:prstGeom prst="rect">
            <a:avLst/>
          </a:prstGeom>
          <a:noFill/>
        </p:spPr>
        <p:txBody>
          <a:bodyPr wrap="square">
            <a:spAutoFit/>
          </a:bodyPr>
          <a:lstStyle/>
          <a:p>
            <a:pPr marL="0" marR="0">
              <a:spcBef>
                <a:spcPts val="600"/>
              </a:spcBef>
              <a:spcAft>
                <a:spcPts val="600"/>
              </a:spcAft>
            </a:pPr>
            <a:r>
              <a:rPr lang="en-US" sz="1400" b="1" u="sng" dirty="0">
                <a:solidFill>
                  <a:srgbClr val="1104BC"/>
                </a:solidFill>
                <a:effectLst/>
                <a:ea typeface="Calibri" panose="020F0502020204030204" pitchFamily="34" charset="0"/>
                <a:cs typeface="Times New Roman" panose="02020603050405020304" pitchFamily="18" charset="0"/>
              </a:rPr>
              <a:t>Larcalumni.org</a:t>
            </a:r>
          </a:p>
        </p:txBody>
      </p:sp>
      <p:sp>
        <p:nvSpPr>
          <p:cNvPr id="9" name="Slide Number Placeholder 8">
            <a:extLst>
              <a:ext uri="{FF2B5EF4-FFF2-40B4-BE49-F238E27FC236}">
                <a16:creationId xmlns:a16="http://schemas.microsoft.com/office/drawing/2014/main" id="{A3913B39-4F07-3D18-F136-6EE986AD50FF}"/>
              </a:ext>
            </a:extLst>
          </p:cNvPr>
          <p:cNvSpPr>
            <a:spLocks noGrp="1"/>
          </p:cNvSpPr>
          <p:nvPr>
            <p:ph type="sldNum" sz="quarter" idx="12"/>
          </p:nvPr>
        </p:nvSpPr>
        <p:spPr>
          <a:xfrm>
            <a:off x="6727817" y="6385477"/>
            <a:ext cx="2057400" cy="273232"/>
          </a:xfrm>
        </p:spPr>
        <p:txBody>
          <a:bodyPr/>
          <a:lstStyle/>
          <a:p>
            <a:r>
              <a:rPr lang="en-US" dirty="0"/>
              <a:t>1 Rev1</a:t>
            </a:r>
          </a:p>
        </p:txBody>
      </p:sp>
    </p:spTree>
    <p:extLst>
      <p:ext uri="{BB962C8B-B14F-4D97-AF65-F5344CB8AC3E}">
        <p14:creationId xmlns:p14="http://schemas.microsoft.com/office/powerpoint/2010/main" val="1606531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3DADD5-D7B7-AD6A-C4EB-9FE3C0F03975}"/>
              </a:ext>
            </a:extLst>
          </p:cNvPr>
          <p:cNvSpPr>
            <a:spLocks noGrp="1"/>
          </p:cNvSpPr>
          <p:nvPr>
            <p:ph idx="1"/>
          </p:nvPr>
        </p:nvSpPr>
        <p:spPr>
          <a:xfrm>
            <a:off x="555076" y="1019505"/>
            <a:ext cx="7886701" cy="5364162"/>
          </a:xfrm>
        </p:spPr>
        <p:txBody>
          <a:bodyPr>
            <a:normAutofit/>
          </a:bodyPr>
          <a:lstStyle/>
          <a:p>
            <a:pPr marL="0" marR="0"/>
            <a:r>
              <a:rPr lang="en-US" sz="1600" kern="100" dirty="0">
                <a:effectLst/>
                <a:latin typeface="Aptos" panose="020B0004020202020204" pitchFamily="34" charset="0"/>
                <a:ea typeface="Aptos" panose="020B0004020202020204" pitchFamily="34" charset="0"/>
                <a:cs typeface="Times New Roman" panose="02020603050405020304" pitchFamily="18" charset="0"/>
              </a:rPr>
              <a:t>NASA LAA Five-Year Budget Development Process (Draft)</a:t>
            </a:r>
          </a:p>
          <a:p>
            <a:pPr marL="0" marR="0" indent="0">
              <a:buNone/>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Treasurer</a:t>
            </a:r>
          </a:p>
          <a:p>
            <a:pPr marL="342900" marR="0" lvl="0" indent="-342900">
              <a:buFont typeface="Symbol" pitchFamily="2"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Summer – solicit expenditure inputs for the coming year(s) (provide historical data for reference purposes)</a:t>
            </a:r>
          </a:p>
          <a:p>
            <a:pPr marL="742950" marR="0" lvl="1" indent="-285750">
              <a:buFont typeface="Courier New" panose="02070309020205020404" pitchFamily="49" charset="0"/>
              <a:buChar char="o"/>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Standard operating expenses</a:t>
            </a:r>
          </a:p>
          <a:p>
            <a:pPr marL="742950" marR="0" lvl="1" indent="-285750">
              <a:buFont typeface="Courier New" panose="02070309020205020404" pitchFamily="49" charset="0"/>
              <a:buChar char="o"/>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LAA sponsored events</a:t>
            </a:r>
          </a:p>
          <a:p>
            <a:pPr marL="742950" marR="0" lvl="1" indent="-285750">
              <a:buFont typeface="Courier New" panose="02070309020205020404" pitchFamily="49" charset="0"/>
              <a:buChar char="o"/>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Donation opportunities (provide target amounts)</a:t>
            </a:r>
          </a:p>
          <a:p>
            <a:pPr marL="342900" marR="0" lvl="0" indent="-342900">
              <a:buFont typeface="Symbol" pitchFamily="2"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Fall – compile responses</a:t>
            </a:r>
          </a:p>
          <a:p>
            <a:pPr marL="742950" marR="0" lvl="1" indent="-285750">
              <a:buFont typeface="Courier New" panose="02070309020205020404" pitchFamily="49" charset="0"/>
              <a:buChar char="o"/>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Provide summary of inputs to the board for consideration/voting and or discussion</a:t>
            </a:r>
          </a:p>
          <a:p>
            <a:pPr marL="742950" marR="0" lvl="1" indent="-285750">
              <a:buFont typeface="Courier New" panose="02070309020205020404" pitchFamily="49" charset="0"/>
              <a:buChar char="o"/>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Include donation evaluation criteria for each entry</a:t>
            </a:r>
          </a:p>
          <a:p>
            <a:pPr marL="742950" marR="0" lvl="1" indent="-285750">
              <a:buFont typeface="Courier New" panose="02070309020205020404" pitchFamily="49" charset="0"/>
              <a:buChar char="o"/>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Include income targets to meet expenditure goals/objectives</a:t>
            </a:r>
          </a:p>
          <a:p>
            <a:pPr marL="1143000" marR="0" lvl="2" indent="-228600">
              <a:buFont typeface="Wingdings" pitchFamily="2"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Recommend investment plan to meet targets (keep existing or provide new plan for review)</a:t>
            </a:r>
          </a:p>
          <a:p>
            <a:pPr marL="1143000" marR="0" lvl="2" indent="-228600">
              <a:buFont typeface="Wingdings" pitchFamily="2"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Include historical revenue generation levels from dues</a:t>
            </a:r>
          </a:p>
          <a:p>
            <a:pPr marL="1143000" marR="0" lvl="2" indent="-228600">
              <a:buFont typeface="Wingdings" pitchFamily="2"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Provide any other income options to meet targets</a:t>
            </a:r>
          </a:p>
          <a:p>
            <a:pPr marL="342900" marR="0" lvl="0" indent="-342900">
              <a:buFont typeface="Symbol" pitchFamily="2"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Winter – present plan to general membership including timeline for execution</a:t>
            </a:r>
          </a:p>
          <a:p>
            <a:endParaRPr lang="en-US" sz="3200" dirty="0"/>
          </a:p>
        </p:txBody>
      </p:sp>
      <p:sp>
        <p:nvSpPr>
          <p:cNvPr id="4" name="Title 1">
            <a:extLst>
              <a:ext uri="{FF2B5EF4-FFF2-40B4-BE49-F238E27FC236}">
                <a16:creationId xmlns:a16="http://schemas.microsoft.com/office/drawing/2014/main" id="{80666B65-BFDD-5207-46A9-0E13B7FCEFC0}"/>
              </a:ext>
            </a:extLst>
          </p:cNvPr>
          <p:cNvSpPr>
            <a:spLocks noGrp="1"/>
          </p:cNvSpPr>
          <p:nvPr>
            <p:ph type="title"/>
          </p:nvPr>
        </p:nvSpPr>
        <p:spPr>
          <a:xfrm>
            <a:off x="702223" y="147145"/>
            <a:ext cx="7886700" cy="618634"/>
          </a:xfrm>
        </p:spPr>
        <p:txBody>
          <a:bodyPr/>
          <a:lstStyle/>
          <a:p>
            <a:pPr algn="ctr"/>
            <a:r>
              <a:rPr lang="en-US" sz="2700" b="1" dirty="0"/>
              <a:t>Ad Hoc Committee: Donation Guidelines/Process</a:t>
            </a:r>
            <a:endParaRPr lang="en-US" b="1" dirty="0">
              <a:solidFill>
                <a:srgbClr val="FF0000"/>
              </a:solidFill>
            </a:endParaRPr>
          </a:p>
        </p:txBody>
      </p:sp>
      <p:sp>
        <p:nvSpPr>
          <p:cNvPr id="2" name="Straight Connector 6">
            <a:extLst>
              <a:ext uri="{FF2B5EF4-FFF2-40B4-BE49-F238E27FC236}">
                <a16:creationId xmlns:a16="http://schemas.microsoft.com/office/drawing/2014/main" id="{BA0D3654-A02C-2FA7-D1E6-8D53543CE535}"/>
              </a:ext>
            </a:extLst>
          </p:cNvPr>
          <p:cNvSpPr/>
          <p:nvPr/>
        </p:nvSpPr>
        <p:spPr>
          <a:xfrm>
            <a:off x="986872" y="765779"/>
            <a:ext cx="7454905" cy="5"/>
          </a:xfrm>
          <a:prstGeom prst="line">
            <a:avLst/>
          </a:prstGeom>
          <a:ln w="50800">
            <a:solidFill>
              <a:srgbClr val="8FAADC"/>
            </a:solidFill>
            <a:miter/>
          </a:ln>
        </p:spPr>
        <p:txBody>
          <a:bodyPr lIns="45718" tIns="45718" rIns="45718" bIns="45718"/>
          <a:lstStyle/>
          <a:p>
            <a:endParaRPr/>
          </a:p>
        </p:txBody>
      </p:sp>
    </p:spTree>
    <p:extLst>
      <p:ext uri="{BB962C8B-B14F-4D97-AF65-F5344CB8AC3E}">
        <p14:creationId xmlns:p14="http://schemas.microsoft.com/office/powerpoint/2010/main" val="2076527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278A7-9FCD-8960-70E4-BA94ABBA667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4B44A6A-2C93-7C94-164A-B8622C0D153B}"/>
              </a:ext>
            </a:extLst>
          </p:cNvPr>
          <p:cNvSpPr>
            <a:spLocks noGrp="1"/>
          </p:cNvSpPr>
          <p:nvPr>
            <p:ph type="title"/>
          </p:nvPr>
        </p:nvSpPr>
        <p:spPr>
          <a:xfrm>
            <a:off x="753022" y="320635"/>
            <a:ext cx="7886700" cy="555572"/>
          </a:xfrm>
        </p:spPr>
        <p:txBody>
          <a:bodyPr/>
          <a:lstStyle/>
          <a:p>
            <a:pPr algn="ctr"/>
            <a:r>
              <a:rPr lang="en-US" sz="2700" b="1" dirty="0"/>
              <a:t>Ad Hoc Committee: Donation Guidelines/Process</a:t>
            </a:r>
            <a:endParaRPr lang="en-US" b="1" dirty="0">
              <a:solidFill>
                <a:srgbClr val="FF0000"/>
              </a:solidFill>
            </a:endParaRPr>
          </a:p>
        </p:txBody>
      </p:sp>
      <p:sp>
        <p:nvSpPr>
          <p:cNvPr id="6" name="Rectangle 2">
            <a:extLst>
              <a:ext uri="{FF2B5EF4-FFF2-40B4-BE49-F238E27FC236}">
                <a16:creationId xmlns:a16="http://schemas.microsoft.com/office/drawing/2014/main" id="{DA2667EB-0FE9-8BAE-4F31-DD37C678C73F}"/>
              </a:ext>
            </a:extLst>
          </p:cNvPr>
          <p:cNvSpPr>
            <a:spLocks noChangeArrowheads="1"/>
          </p:cNvSpPr>
          <p:nvPr/>
        </p:nvSpPr>
        <p:spPr bwMode="auto">
          <a:xfrm>
            <a:off x="457200" y="1246130"/>
            <a:ext cx="1800493"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Budget Example</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pic>
        <p:nvPicPr>
          <p:cNvPr id="1025" name="Picture 2">
            <a:extLst>
              <a:ext uri="{FF2B5EF4-FFF2-40B4-BE49-F238E27FC236}">
                <a16:creationId xmlns:a16="http://schemas.microsoft.com/office/drawing/2014/main" id="{5B260161-2094-09FE-0938-9A567335E0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985977"/>
            <a:ext cx="8182522" cy="4088251"/>
          </a:xfrm>
          <a:prstGeom prst="rect">
            <a:avLst/>
          </a:prstGeom>
          <a:noFill/>
          <a:extLst>
            <a:ext uri="{909E8E84-426E-40DD-AFC4-6F175D3DCCD1}">
              <a14:hiddenFill xmlns:a14="http://schemas.microsoft.com/office/drawing/2010/main">
                <a:solidFill>
                  <a:srgbClr val="FFFFFF"/>
                </a:solidFill>
              </a14:hiddenFill>
            </a:ext>
          </a:extLst>
        </p:spPr>
      </p:pic>
      <p:sp>
        <p:nvSpPr>
          <p:cNvPr id="2" name="Straight Connector 6">
            <a:extLst>
              <a:ext uri="{FF2B5EF4-FFF2-40B4-BE49-F238E27FC236}">
                <a16:creationId xmlns:a16="http://schemas.microsoft.com/office/drawing/2014/main" id="{AEABC552-54F6-90BB-E7B3-0DBCA4FA59FB}"/>
              </a:ext>
            </a:extLst>
          </p:cNvPr>
          <p:cNvSpPr/>
          <p:nvPr/>
        </p:nvSpPr>
        <p:spPr>
          <a:xfrm>
            <a:off x="968919" y="922094"/>
            <a:ext cx="7454905" cy="5"/>
          </a:xfrm>
          <a:prstGeom prst="line">
            <a:avLst/>
          </a:prstGeom>
          <a:ln w="50800">
            <a:solidFill>
              <a:srgbClr val="8FAADC"/>
            </a:solidFill>
            <a:miter/>
          </a:ln>
        </p:spPr>
        <p:txBody>
          <a:bodyPr lIns="45718" tIns="45718" rIns="45718" bIns="45718"/>
          <a:lstStyle/>
          <a:p>
            <a:endParaRPr/>
          </a:p>
        </p:txBody>
      </p:sp>
    </p:spTree>
    <p:extLst>
      <p:ext uri="{BB962C8B-B14F-4D97-AF65-F5344CB8AC3E}">
        <p14:creationId xmlns:p14="http://schemas.microsoft.com/office/powerpoint/2010/main" val="1483820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8BFA2-4C46-4E2B-8898-D812B3DA6C4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92C210D-4FB4-B57E-9A53-4850562BE94C}"/>
              </a:ext>
            </a:extLst>
          </p:cNvPr>
          <p:cNvSpPr>
            <a:spLocks noGrp="1"/>
          </p:cNvSpPr>
          <p:nvPr>
            <p:ph type="title"/>
          </p:nvPr>
        </p:nvSpPr>
        <p:spPr>
          <a:xfrm>
            <a:off x="702222" y="252249"/>
            <a:ext cx="7886700" cy="597613"/>
          </a:xfrm>
        </p:spPr>
        <p:txBody>
          <a:bodyPr/>
          <a:lstStyle/>
          <a:p>
            <a:pPr algn="ctr"/>
            <a:r>
              <a:rPr lang="en-US" sz="2700" dirty="0"/>
              <a:t>Ad Hoc Committee: Donation Guidelines/Process</a:t>
            </a:r>
            <a:endParaRPr lang="en-US" dirty="0">
              <a:solidFill>
                <a:srgbClr val="FF0000"/>
              </a:solidFill>
            </a:endParaRPr>
          </a:p>
        </p:txBody>
      </p:sp>
      <p:sp>
        <p:nvSpPr>
          <p:cNvPr id="2" name="Rectangle 2">
            <a:extLst>
              <a:ext uri="{FF2B5EF4-FFF2-40B4-BE49-F238E27FC236}">
                <a16:creationId xmlns:a16="http://schemas.microsoft.com/office/drawing/2014/main" id="{0D065A71-1F2E-36C3-BD6A-6B234D96EBC1}"/>
              </a:ext>
            </a:extLst>
          </p:cNvPr>
          <p:cNvSpPr>
            <a:spLocks noChangeArrowheads="1"/>
          </p:cNvSpPr>
          <p:nvPr/>
        </p:nvSpPr>
        <p:spPr bwMode="auto">
          <a:xfrm>
            <a:off x="3156155" y="1646239"/>
            <a:ext cx="7266214"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Donation Evaluation Criteria</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pic>
        <p:nvPicPr>
          <p:cNvPr id="2049" name="Picture 1">
            <a:extLst>
              <a:ext uri="{FF2B5EF4-FFF2-40B4-BE49-F238E27FC236}">
                <a16:creationId xmlns:a16="http://schemas.microsoft.com/office/drawing/2014/main" id="{1D3E964D-9A30-9424-A14C-A8875CD3A5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271" y="2046349"/>
            <a:ext cx="8799457" cy="3075909"/>
          </a:xfrm>
          <a:prstGeom prst="rect">
            <a:avLst/>
          </a:prstGeom>
          <a:noFill/>
          <a:extLst>
            <a:ext uri="{909E8E84-426E-40DD-AFC4-6F175D3DCCD1}">
              <a14:hiddenFill xmlns:a14="http://schemas.microsoft.com/office/drawing/2010/main">
                <a:solidFill>
                  <a:srgbClr val="FFFFFF"/>
                </a:solidFill>
              </a14:hiddenFill>
            </a:ext>
          </a:extLst>
        </p:spPr>
      </p:pic>
      <p:sp>
        <p:nvSpPr>
          <p:cNvPr id="3" name="Straight Connector 6">
            <a:extLst>
              <a:ext uri="{FF2B5EF4-FFF2-40B4-BE49-F238E27FC236}">
                <a16:creationId xmlns:a16="http://schemas.microsoft.com/office/drawing/2014/main" id="{956C7762-DE04-5972-A4DF-296F4B8B55AB}"/>
              </a:ext>
            </a:extLst>
          </p:cNvPr>
          <p:cNvSpPr/>
          <p:nvPr/>
        </p:nvSpPr>
        <p:spPr>
          <a:xfrm>
            <a:off x="1033734" y="849862"/>
            <a:ext cx="7454905" cy="5"/>
          </a:xfrm>
          <a:prstGeom prst="line">
            <a:avLst/>
          </a:prstGeom>
          <a:ln w="50800">
            <a:solidFill>
              <a:srgbClr val="8FAADC"/>
            </a:solidFill>
            <a:miter/>
          </a:ln>
        </p:spPr>
        <p:txBody>
          <a:bodyPr lIns="45718" tIns="45718" rIns="45718" bIns="45718"/>
          <a:lstStyle/>
          <a:p>
            <a:endParaRPr/>
          </a:p>
        </p:txBody>
      </p:sp>
    </p:spTree>
    <p:extLst>
      <p:ext uri="{BB962C8B-B14F-4D97-AF65-F5344CB8AC3E}">
        <p14:creationId xmlns:p14="http://schemas.microsoft.com/office/powerpoint/2010/main" val="3477942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6EE82-098E-5335-1B9A-6C652FEC80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3F61EE-0F6D-A06A-F15B-A1BFFE9B55B6}"/>
              </a:ext>
            </a:extLst>
          </p:cNvPr>
          <p:cNvSpPr>
            <a:spLocks noGrp="1"/>
          </p:cNvSpPr>
          <p:nvPr>
            <p:ph type="title"/>
          </p:nvPr>
        </p:nvSpPr>
        <p:spPr>
          <a:xfrm>
            <a:off x="628650" y="20643"/>
            <a:ext cx="7886700" cy="727949"/>
          </a:xfrm>
        </p:spPr>
        <p:txBody>
          <a:bodyPr>
            <a:noAutofit/>
          </a:bodyPr>
          <a:lstStyle/>
          <a:p>
            <a:pPr algn="ctr"/>
            <a:r>
              <a:rPr lang="en-US" sz="2800" b="1" dirty="0">
                <a:latin typeface="+mn-lt"/>
              </a:rPr>
              <a:t>Old Business – Outstanding Action</a:t>
            </a:r>
          </a:p>
        </p:txBody>
      </p:sp>
      <p:sp>
        <p:nvSpPr>
          <p:cNvPr id="3" name="Content Placeholder 2">
            <a:extLst>
              <a:ext uri="{FF2B5EF4-FFF2-40B4-BE49-F238E27FC236}">
                <a16:creationId xmlns:a16="http://schemas.microsoft.com/office/drawing/2014/main" id="{696E2268-E378-713D-648D-CC432E0F7F01}"/>
              </a:ext>
            </a:extLst>
          </p:cNvPr>
          <p:cNvSpPr>
            <a:spLocks noGrp="1"/>
          </p:cNvSpPr>
          <p:nvPr>
            <p:ph idx="1"/>
          </p:nvPr>
        </p:nvSpPr>
        <p:spPr>
          <a:xfrm>
            <a:off x="319424" y="689977"/>
            <a:ext cx="8601837" cy="5980454"/>
          </a:xfrm>
        </p:spPr>
        <p:txBody>
          <a:bodyPr>
            <a:normAutofit fontScale="92500" lnSpcReduction="10000"/>
          </a:bodyPr>
          <a:lstStyle/>
          <a:p>
            <a:pPr marL="294085" lvl="1">
              <a:lnSpc>
                <a:spcPct val="120000"/>
              </a:lnSpc>
              <a:spcBef>
                <a:spcPts val="0"/>
              </a:spcBef>
              <a:buFont typeface="Arial" panose="020B0604020202020204" pitchFamily="34" charset="0"/>
              <a:buChar char="•"/>
            </a:pPr>
            <a:r>
              <a:rPr lang="en-US" sz="1900" b="1" dirty="0">
                <a:uFill>
                  <a:solidFill>
                    <a:srgbClr val="1B1B1B"/>
                  </a:solidFill>
                </a:uFill>
                <a:latin typeface="Calibri" panose="020F0502020204030204" pitchFamily="34" charset="0"/>
                <a:ea typeface="Calibri" panose="020F0502020204030204" pitchFamily="34" charset="0"/>
                <a:cs typeface="Calibri" panose="020F0502020204030204" pitchFamily="34" charset="0"/>
              </a:rPr>
              <a:t>President/Treasurer to discuss forming Ad Hoc Committee for Donations: Recommend process for soliciting and evaluating donation opportunities (Ray Rhew – January 2026 Action).</a:t>
            </a:r>
            <a:endParaRPr lang="en-US" sz="1900" dirty="0">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0"/>
              </a:spcBef>
            </a:pPr>
            <a:r>
              <a:rPr lang="en-US" sz="1900" dirty="0">
                <a:latin typeface="Calibri" panose="020F0502020204030204" pitchFamily="34" charset="0"/>
                <a:ea typeface="Calibri" panose="020F0502020204030204" pitchFamily="34" charset="0"/>
                <a:cs typeface="Calibri" panose="020F0502020204030204" pitchFamily="34" charset="0"/>
              </a:rPr>
              <a:t>Develop a process for researching and selecting opportunities to donate LAA funds that align with our mission, including the following Guidelines:</a:t>
            </a:r>
          </a:p>
          <a:p>
            <a:pPr marL="796925" lvl="1" indent="-342900">
              <a:lnSpc>
                <a:spcPct val="120000"/>
              </a:lnSpc>
              <a:spcBef>
                <a:spcPts val="0"/>
              </a:spcBef>
              <a:buFont typeface="Arial" panose="020B0604020202020204" pitchFamily="34" charset="0"/>
              <a:buChar char="•"/>
            </a:pPr>
            <a:r>
              <a:rPr lang="en-US" sz="1900" dirty="0">
                <a:latin typeface="Calibri" panose="020F0502020204030204" pitchFamily="34" charset="0"/>
                <a:ea typeface="Calibri" panose="020F0502020204030204" pitchFamily="34" charset="0"/>
                <a:cs typeface="Calibri" panose="020F0502020204030204" pitchFamily="34" charset="0"/>
              </a:rPr>
              <a:t>for funds needed by the LAA for non-discretionary and discretionary categories to enable determining funds available for donations</a:t>
            </a:r>
          </a:p>
          <a:p>
            <a:pPr marL="796925" lvl="1" indent="-342900">
              <a:lnSpc>
                <a:spcPct val="120000"/>
              </a:lnSpc>
              <a:spcBef>
                <a:spcPts val="0"/>
              </a:spcBef>
              <a:buFont typeface="Arial" panose="020B0604020202020204" pitchFamily="34" charset="0"/>
              <a:buChar char="•"/>
            </a:pPr>
            <a:r>
              <a:rPr lang="en-US" sz="1900" dirty="0">
                <a:latin typeface="Calibri" panose="020F0502020204030204" pitchFamily="34" charset="0"/>
                <a:ea typeface="Calibri" panose="020F0502020204030204" pitchFamily="34" charset="0"/>
                <a:cs typeface="Calibri" panose="020F0502020204030204" pitchFamily="34" charset="0"/>
              </a:rPr>
              <a:t>for acquiring funds other than membership dues</a:t>
            </a:r>
          </a:p>
          <a:p>
            <a:pPr marL="796925" lvl="1" indent="-342900">
              <a:lnSpc>
                <a:spcPct val="120000"/>
              </a:lnSpc>
              <a:spcBef>
                <a:spcPts val="0"/>
              </a:spcBef>
              <a:buFont typeface="Arial" panose="020B0604020202020204" pitchFamily="34" charset="0"/>
              <a:buChar char="•"/>
            </a:pPr>
            <a:r>
              <a:rPr lang="en-US" sz="1900" dirty="0">
                <a:latin typeface="Calibri" panose="020F0502020204030204" pitchFamily="34" charset="0"/>
                <a:ea typeface="Calibri" panose="020F0502020204030204" pitchFamily="34" charset="0"/>
                <a:cs typeface="Calibri" panose="020F0502020204030204" pitchFamily="34" charset="0"/>
              </a:rPr>
              <a:t>for determining donation fund level</a:t>
            </a:r>
            <a:endParaRPr lang="en-US" sz="2000" dirty="0">
              <a:ea typeface="Calibri" panose="020F0502020204030204" pitchFamily="34" charset="0"/>
              <a:cs typeface="Times New Roman" panose="02020603050405020304" pitchFamily="18" charset="0"/>
            </a:endParaRPr>
          </a:p>
          <a:p>
            <a:r>
              <a:rPr lang="en-US" sz="1800" dirty="0">
                <a:ea typeface="Calibri" panose="020F0502020204030204" pitchFamily="34" charset="0"/>
                <a:cs typeface="Times New Roman" panose="02020603050405020304" pitchFamily="18" charset="0"/>
              </a:rPr>
              <a:t>April Update:  </a:t>
            </a:r>
          </a:p>
          <a:p>
            <a:pPr lvl="1">
              <a:buFont typeface="Arial" panose="020B0604020202020204" pitchFamily="34" charset="0"/>
              <a:buChar char="•"/>
            </a:pPr>
            <a:r>
              <a:rPr lang="en-US" sz="1800" dirty="0">
                <a:ea typeface="Calibri" panose="020F0502020204030204" pitchFamily="34" charset="0"/>
                <a:cs typeface="Times New Roman" panose="02020603050405020304" pitchFamily="18" charset="0"/>
              </a:rPr>
              <a:t>Team – Rick Ross, Bill Tomek, Dave Young</a:t>
            </a:r>
          </a:p>
          <a:p>
            <a:pPr lvl="1">
              <a:buFont typeface="Arial" panose="020B0604020202020204" pitchFamily="34" charset="0"/>
              <a:buChar char="•"/>
            </a:pPr>
            <a:r>
              <a:rPr lang="en-US" sz="1800" dirty="0">
                <a:ea typeface="Calibri" panose="020F0502020204030204" pitchFamily="34" charset="0"/>
                <a:cs typeface="Times New Roman" panose="02020603050405020304" pitchFamily="18" charset="0"/>
              </a:rPr>
              <a:t>Met with Bonnie Murray – NASA </a:t>
            </a:r>
            <a:r>
              <a:rPr lang="en-US" sz="1800" dirty="0" err="1">
                <a:ea typeface="Calibri" panose="020F0502020204030204" pitchFamily="34" charset="0"/>
                <a:cs typeface="Times New Roman" panose="02020603050405020304" pitchFamily="18" charset="0"/>
              </a:rPr>
              <a:t>LaRC</a:t>
            </a:r>
            <a:r>
              <a:rPr lang="en-US" sz="1800" dirty="0">
                <a:ea typeface="Calibri" panose="020F0502020204030204" pitchFamily="34" charset="0"/>
                <a:cs typeface="Times New Roman" panose="02020603050405020304" pitchFamily="18" charset="0"/>
              </a:rPr>
              <a:t> OSTEM</a:t>
            </a:r>
          </a:p>
          <a:p>
            <a:pPr marL="1200150" lvl="2" indent="-285750">
              <a:buFont typeface="Arial" panose="020B0604020202020204" pitchFamily="34" charset="0"/>
              <a:buChar char="•"/>
            </a:pPr>
            <a:r>
              <a:rPr lang="en-US" dirty="0">
                <a:ea typeface="Calibri" panose="020F0502020204030204" pitchFamily="34" charset="0"/>
                <a:cs typeface="Times New Roman" panose="02020603050405020304" pitchFamily="18" charset="0"/>
              </a:rPr>
              <a:t>Provided and discussed several ideas for volunteering as well as donation opportunities</a:t>
            </a:r>
          </a:p>
          <a:p>
            <a:pPr lvl="1">
              <a:buFont typeface="Arial" panose="020B0604020202020204" pitchFamily="34" charset="0"/>
              <a:buChar char="•"/>
            </a:pPr>
            <a:r>
              <a:rPr lang="en-US" sz="1800" dirty="0">
                <a:ea typeface="Calibri" panose="020F0502020204030204" pitchFamily="34" charset="0"/>
                <a:cs typeface="Times New Roman" panose="02020603050405020304" pitchFamily="18" charset="0"/>
              </a:rPr>
              <a:t>Plan to develop consolidated list to review at next team meeting – April</a:t>
            </a:r>
          </a:p>
          <a:p>
            <a:r>
              <a:rPr lang="en-US" sz="1800" b="1" i="1" dirty="0">
                <a:cs typeface="Times New Roman" panose="02020603050405020304" pitchFamily="18" charset="0"/>
              </a:rPr>
              <a:t>May Update</a:t>
            </a:r>
          </a:p>
          <a:p>
            <a:pPr lvl="1">
              <a:buFont typeface="Arial" panose="020B0604020202020204" pitchFamily="34" charset="0"/>
              <a:buChar char="•"/>
            </a:pPr>
            <a:r>
              <a:rPr lang="en-US" sz="1800" b="1" i="1" dirty="0">
                <a:ea typeface="Calibri" panose="020F0502020204030204" pitchFamily="34" charset="0"/>
                <a:cs typeface="Times New Roman" panose="02020603050405020304" pitchFamily="18" charset="0"/>
              </a:rPr>
              <a:t>Met with Melvin Ferebee – Virginia Air and Space Center</a:t>
            </a:r>
          </a:p>
          <a:p>
            <a:pPr lvl="2">
              <a:buFont typeface="Arial" panose="020B0604020202020204" pitchFamily="34" charset="0"/>
              <a:buChar char="•"/>
            </a:pPr>
            <a:r>
              <a:rPr lang="en-US" b="1" i="1" dirty="0">
                <a:ea typeface="Calibri" panose="020F0502020204030204" pitchFamily="34" charset="0"/>
                <a:cs typeface="Times New Roman" panose="02020603050405020304" pitchFamily="18" charset="0"/>
              </a:rPr>
              <a:t>Provided and discussed several ideas for donation opportunities</a:t>
            </a:r>
          </a:p>
          <a:p>
            <a:pPr lvl="1">
              <a:buFont typeface="Arial" panose="020B0604020202020204" pitchFamily="34" charset="0"/>
              <a:buChar char="•"/>
            </a:pPr>
            <a:r>
              <a:rPr lang="en-US" sz="1800" b="1" i="1" dirty="0">
                <a:ea typeface="Calibri" panose="020F0502020204030204" pitchFamily="34" charset="0"/>
                <a:cs typeface="Times New Roman" panose="02020603050405020304" pitchFamily="18" charset="0"/>
              </a:rPr>
              <a:t>Developed summary charts on findings and recommendations</a:t>
            </a:r>
          </a:p>
          <a:p>
            <a:pPr marL="0" indent="0">
              <a:buNone/>
            </a:pPr>
            <a:endParaRPr lang="en-US" sz="1800" dirty="0">
              <a:ea typeface="Calibri" panose="020F0502020204030204" pitchFamily="34" charset="0"/>
              <a:cs typeface="Times New Roman" panose="02020603050405020304" pitchFamily="18" charset="0"/>
            </a:endParaRPr>
          </a:p>
          <a:p>
            <a:pPr>
              <a:lnSpc>
                <a:spcPct val="120000"/>
              </a:lnSpc>
              <a:spcBef>
                <a:spcPts val="0"/>
              </a:spcBef>
            </a:pPr>
            <a:endParaRPr lang="en-US" sz="1800" dirty="0">
              <a:ea typeface="Calibri" panose="020F0502020204030204" pitchFamily="34" charset="0"/>
              <a:cs typeface="Calibri" panose="020F0502020204030204" pitchFamily="34" charset="0"/>
            </a:endParaRPr>
          </a:p>
          <a:p>
            <a:pPr marL="796925" lvl="1" indent="-342900">
              <a:lnSpc>
                <a:spcPct val="120000"/>
              </a:lnSpc>
              <a:spcBef>
                <a:spcPts val="0"/>
              </a:spcBef>
              <a:buFont typeface="Arial" panose="020B0604020202020204" pitchFamily="34" charset="0"/>
              <a:buChar char="•"/>
            </a:pPr>
            <a:endParaRPr lang="en-US" sz="1900" dirty="0">
              <a:latin typeface="Calibri" panose="020F0502020204030204" pitchFamily="34" charset="0"/>
              <a:ea typeface="Calibri" panose="020F0502020204030204" pitchFamily="34" charset="0"/>
              <a:cs typeface="Calibri" panose="020F0502020204030204" pitchFamily="34" charset="0"/>
            </a:endParaRPr>
          </a:p>
        </p:txBody>
      </p:sp>
      <p:sp>
        <p:nvSpPr>
          <p:cNvPr id="4" name="Straight Connector 6">
            <a:extLst>
              <a:ext uri="{FF2B5EF4-FFF2-40B4-BE49-F238E27FC236}">
                <a16:creationId xmlns:a16="http://schemas.microsoft.com/office/drawing/2014/main" id="{9F2EE429-A4D4-73C7-1180-8CAD70E374DA}"/>
              </a:ext>
            </a:extLst>
          </p:cNvPr>
          <p:cNvSpPr/>
          <p:nvPr/>
        </p:nvSpPr>
        <p:spPr>
          <a:xfrm>
            <a:off x="787705" y="635404"/>
            <a:ext cx="7921257" cy="1"/>
          </a:xfrm>
          <a:prstGeom prst="line">
            <a:avLst/>
          </a:prstGeom>
          <a:ln w="28575">
            <a:solidFill>
              <a:srgbClr val="8FAADC"/>
            </a:solidFill>
            <a:miter/>
          </a:ln>
        </p:spPr>
        <p:txBody>
          <a:bodyPr lIns="45719" rIns="45719"/>
          <a:lstStyle/>
          <a:p>
            <a:endParaRPr/>
          </a:p>
        </p:txBody>
      </p:sp>
      <p:sp>
        <p:nvSpPr>
          <p:cNvPr id="5" name="Slide Number Placeholder 4">
            <a:extLst>
              <a:ext uri="{FF2B5EF4-FFF2-40B4-BE49-F238E27FC236}">
                <a16:creationId xmlns:a16="http://schemas.microsoft.com/office/drawing/2014/main" id="{21875143-85C1-7B71-C96C-EB1E05223697}"/>
              </a:ext>
            </a:extLst>
          </p:cNvPr>
          <p:cNvSpPr>
            <a:spLocks noGrp="1"/>
          </p:cNvSpPr>
          <p:nvPr>
            <p:ph type="sldNum" sz="quarter" idx="12"/>
          </p:nvPr>
        </p:nvSpPr>
        <p:spPr>
          <a:xfrm>
            <a:off x="8244672" y="6365632"/>
            <a:ext cx="464290" cy="359372"/>
          </a:xfrm>
        </p:spPr>
        <p:txBody>
          <a:bodyPr/>
          <a:lstStyle/>
          <a:p>
            <a:fld id="{885C55F7-7941-FF46-8BF1-EA0AD53320FF}" type="slidenum">
              <a:rPr lang="en-US" smtClean="0"/>
              <a:t>13</a:t>
            </a:fld>
            <a:endParaRPr lang="en-US" dirty="0"/>
          </a:p>
        </p:txBody>
      </p:sp>
    </p:spTree>
    <p:extLst>
      <p:ext uri="{BB962C8B-B14F-4D97-AF65-F5344CB8AC3E}">
        <p14:creationId xmlns:p14="http://schemas.microsoft.com/office/powerpoint/2010/main" val="962892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CEFF7-9E77-B17E-2406-ADA2C3648EBB}"/>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5D867F95-CC27-9595-5E76-5EF272525069}"/>
              </a:ext>
            </a:extLst>
          </p:cNvPr>
          <p:cNvCxnSpPr/>
          <p:nvPr/>
        </p:nvCxnSpPr>
        <p:spPr>
          <a:xfrm>
            <a:off x="594094" y="581343"/>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4159BDFF-E58B-F303-3711-B437A802C488}"/>
              </a:ext>
            </a:extLst>
          </p:cNvPr>
          <p:cNvSpPr txBox="1"/>
          <p:nvPr/>
        </p:nvSpPr>
        <p:spPr>
          <a:xfrm>
            <a:off x="0" y="121143"/>
            <a:ext cx="8785185" cy="461665"/>
          </a:xfrm>
          <a:prstGeom prst="rect">
            <a:avLst/>
          </a:prstGeom>
          <a:noFill/>
        </p:spPr>
        <p:txBody>
          <a:bodyPr wrap="square" rtlCol="0">
            <a:spAutoFit/>
          </a:bodyPr>
          <a:lstStyle/>
          <a:p>
            <a:pPr algn="ctr"/>
            <a:r>
              <a:rPr lang="en-US" sz="2400" b="1" dirty="0"/>
              <a:t>Old Business - Retirement Protocols (NASA/LAA) – </a:t>
            </a:r>
            <a:r>
              <a:rPr lang="en-US" sz="2400" b="1" dirty="0">
                <a:highlight>
                  <a:srgbClr val="FFFF00"/>
                </a:highlight>
              </a:rPr>
              <a:t>Next Steps?</a:t>
            </a:r>
          </a:p>
        </p:txBody>
      </p:sp>
      <p:sp>
        <p:nvSpPr>
          <p:cNvPr id="2" name="Content Placeholder 3">
            <a:extLst>
              <a:ext uri="{FF2B5EF4-FFF2-40B4-BE49-F238E27FC236}">
                <a16:creationId xmlns:a16="http://schemas.microsoft.com/office/drawing/2014/main" id="{D5948C75-18E5-8E59-75A7-415F3E5D0404}"/>
              </a:ext>
            </a:extLst>
          </p:cNvPr>
          <p:cNvSpPr txBox="1">
            <a:spLocks/>
          </p:cNvSpPr>
          <p:nvPr/>
        </p:nvSpPr>
        <p:spPr>
          <a:xfrm>
            <a:off x="91484" y="607632"/>
            <a:ext cx="8876670" cy="625036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2000" b="1" kern="0" dirty="0">
                <a:solidFill>
                  <a:srgbClr val="000000"/>
                </a:solidFill>
                <a:uFill>
                  <a:solidFill>
                    <a:srgbClr val="000000"/>
                  </a:solidFill>
                </a:uFill>
                <a:cs typeface="Helvetica" panose="020B0604020202020204" pitchFamily="34" charset="0"/>
              </a:rPr>
              <a:t>Outstanding Action from LAA Board Meeting:  Retirement Protocol Question (Rich Antcliff) </a:t>
            </a:r>
            <a:r>
              <a:rPr lang="en-US" sz="2000" kern="0" dirty="0">
                <a:solidFill>
                  <a:srgbClr val="000000"/>
                </a:solidFill>
                <a:uFill>
                  <a:solidFill>
                    <a:srgbClr val="000000"/>
                  </a:solidFill>
                </a:uFill>
                <a:cs typeface="Helvetica" panose="020B0604020202020204" pitchFamily="34" charset="0"/>
              </a:rPr>
              <a:t>– What is the protocol policy that NASA follows for retirements (album, certificates, party)?  Should the LAA have one?</a:t>
            </a:r>
            <a:endParaRPr lang="en-US" sz="1800" i="1" dirty="0">
              <a:uFill>
                <a:solidFill>
                  <a:srgbClr val="1B1B1B"/>
                </a:solidFill>
              </a:uFill>
            </a:endParaRPr>
          </a:p>
          <a:p>
            <a:pPr defTabSz="1828800">
              <a:spcBef>
                <a:spcPts val="600"/>
              </a:spcBef>
              <a:buSzPct val="100000"/>
              <a:defRPr sz="1400">
                <a:latin typeface="+mn-lt"/>
                <a:ea typeface="+mn-ea"/>
                <a:cs typeface="+mn-cs"/>
                <a:sym typeface="Calibri"/>
              </a:defRPr>
            </a:pPr>
            <a:r>
              <a:rPr lang="en-US" sz="1800" dirty="0">
                <a:uFill>
                  <a:solidFill>
                    <a:srgbClr val="1B1B1B"/>
                  </a:solidFill>
                </a:uFill>
              </a:rPr>
              <a:t>April 2026 Update:  Retirement Celebration – May 1</a:t>
            </a:r>
            <a:r>
              <a:rPr lang="en-US" sz="1800" baseline="30000" dirty="0">
                <a:uFill>
                  <a:solidFill>
                    <a:srgbClr val="1B1B1B"/>
                  </a:solidFill>
                </a:uFill>
              </a:rPr>
              <a:t>st</a:t>
            </a:r>
            <a:r>
              <a:rPr lang="en-US" sz="1800" dirty="0">
                <a:uFill>
                  <a:solidFill>
                    <a:srgbClr val="1B1B1B"/>
                  </a:solidFill>
                </a:uFill>
              </a:rPr>
              <a:t> @ 3:00 pm</a:t>
            </a:r>
          </a:p>
          <a:p>
            <a:pPr lvl="1" defTabSz="1828800">
              <a:spcBef>
                <a:spcPts val="600"/>
              </a:spcBef>
              <a:buSzPct val="100000"/>
              <a:buFont typeface="Arial" panose="020B0604020202020204" pitchFamily="34" charset="0"/>
              <a:buChar char="•"/>
              <a:defRPr sz="1400">
                <a:latin typeface="+mn-lt"/>
                <a:ea typeface="+mn-ea"/>
                <a:cs typeface="+mn-cs"/>
                <a:sym typeface="Calibri"/>
              </a:defRPr>
            </a:pPr>
            <a:r>
              <a:rPr lang="en-US" sz="1800" dirty="0">
                <a:uFill>
                  <a:solidFill>
                    <a:srgbClr val="1B1B1B"/>
                  </a:solidFill>
                </a:uFill>
              </a:rPr>
              <a:t>75+ RSVP’s received inviting 90 guests / estimating for 300 personnel</a:t>
            </a:r>
          </a:p>
          <a:p>
            <a:pPr lvl="1" defTabSz="1828800">
              <a:spcBef>
                <a:spcPts val="600"/>
              </a:spcBef>
              <a:buSzPct val="100000"/>
              <a:buFont typeface="Arial" panose="020B0604020202020204" pitchFamily="34" charset="0"/>
              <a:buChar char="•"/>
              <a:defRPr sz="1400">
                <a:latin typeface="+mn-lt"/>
                <a:ea typeface="+mn-ea"/>
                <a:cs typeface="+mn-cs"/>
                <a:sym typeface="Calibri"/>
              </a:defRPr>
            </a:pPr>
            <a:r>
              <a:rPr lang="en-US" sz="1800" dirty="0">
                <a:uFill>
                  <a:solidFill>
                    <a:srgbClr val="1B1B1B"/>
                  </a:solidFill>
                </a:uFill>
              </a:rPr>
              <a:t>Completed and in graphics/printing:  Celebration program, certificates, retiree gift</a:t>
            </a:r>
          </a:p>
          <a:p>
            <a:pPr lvl="1" defTabSz="1828800">
              <a:spcBef>
                <a:spcPts val="600"/>
              </a:spcBef>
              <a:buSzPct val="100000"/>
              <a:buFont typeface="Arial" panose="020B0604020202020204" pitchFamily="34" charset="0"/>
              <a:buChar char="•"/>
              <a:defRPr sz="1400">
                <a:latin typeface="+mn-lt"/>
                <a:ea typeface="+mn-ea"/>
                <a:cs typeface="+mn-cs"/>
                <a:sym typeface="Calibri"/>
              </a:defRPr>
            </a:pPr>
            <a:r>
              <a:rPr lang="en-US" sz="1800" dirty="0">
                <a:uFill>
                  <a:solidFill>
                    <a:srgbClr val="1B1B1B"/>
                  </a:solidFill>
                </a:uFill>
              </a:rPr>
              <a:t>Announcement to Center personnel placed on Inside Langley.  Flyer/Names also sent to Langley organizations.</a:t>
            </a:r>
          </a:p>
          <a:p>
            <a:pPr lvl="1" defTabSz="1828800">
              <a:spcBef>
                <a:spcPts val="600"/>
              </a:spcBef>
              <a:buSzPct val="100000"/>
              <a:buFont typeface="Arial" panose="020B0604020202020204" pitchFamily="34" charset="0"/>
              <a:buChar char="•"/>
              <a:defRPr sz="1400">
                <a:latin typeface="+mn-lt"/>
                <a:ea typeface="+mn-ea"/>
                <a:cs typeface="+mn-cs"/>
                <a:sym typeface="Calibri"/>
              </a:defRPr>
            </a:pPr>
            <a:r>
              <a:rPr lang="en-US" sz="1800" dirty="0">
                <a:uFill>
                  <a:solidFill>
                    <a:srgbClr val="1B1B1B"/>
                  </a:solidFill>
                </a:uFill>
              </a:rPr>
              <a:t>Announcement sent to LAA members, request for one-day badges for LAA members (not retirees/guests to be celebrated), and request for volunteers</a:t>
            </a:r>
          </a:p>
          <a:p>
            <a:pPr lvl="2" defTabSz="1828800">
              <a:spcBef>
                <a:spcPts val="600"/>
              </a:spcBef>
              <a:buSzPct val="100000"/>
              <a:buFont typeface="Arial" panose="020B0604020202020204" pitchFamily="34" charset="0"/>
              <a:buChar char="•"/>
              <a:defRPr sz="1400">
                <a:latin typeface="+mn-lt"/>
                <a:ea typeface="+mn-ea"/>
                <a:cs typeface="+mn-cs"/>
                <a:sym typeface="Calibri"/>
              </a:defRPr>
            </a:pPr>
            <a:r>
              <a:rPr lang="en-US" sz="1600" u="sng" dirty="0">
                <a:uFill>
                  <a:solidFill>
                    <a:srgbClr val="1B1B1B"/>
                  </a:solidFill>
                </a:uFill>
              </a:rPr>
              <a:t>RSVP for a one-day badge and/or plan on volunteering due Fri, April 17</a:t>
            </a:r>
          </a:p>
          <a:p>
            <a:pPr lvl="2" defTabSz="1828800">
              <a:spcBef>
                <a:spcPts val="600"/>
              </a:spcBef>
              <a:buSzPct val="100000"/>
              <a:buFont typeface="Arial" panose="020B0604020202020204" pitchFamily="34" charset="0"/>
              <a:buChar char="•"/>
              <a:defRPr sz="1400">
                <a:latin typeface="+mn-lt"/>
                <a:ea typeface="+mn-ea"/>
                <a:cs typeface="+mn-cs"/>
                <a:sym typeface="Calibri"/>
              </a:defRPr>
            </a:pPr>
            <a:r>
              <a:rPr lang="en-US" sz="1600" u="sng" dirty="0">
                <a:uFill>
                  <a:solidFill>
                    <a:srgbClr val="1B1B1B"/>
                  </a:solidFill>
                </a:uFill>
              </a:rPr>
              <a:t>Need ~30 volunteers</a:t>
            </a:r>
            <a:endParaRPr lang="en-US" sz="1600" b="1" i="1" u="sng" dirty="0">
              <a:solidFill>
                <a:srgbClr val="FF0000"/>
              </a:solidFill>
              <a:uFill>
                <a:solidFill>
                  <a:srgbClr val="1B1B1B"/>
                </a:solidFill>
              </a:uFill>
            </a:endParaRPr>
          </a:p>
          <a:p>
            <a:pPr lvl="1" defTabSz="1828800">
              <a:spcBef>
                <a:spcPts val="600"/>
              </a:spcBef>
              <a:buSzPct val="100000"/>
              <a:buFont typeface="Arial" panose="020B0604020202020204" pitchFamily="34" charset="0"/>
              <a:buChar char="•"/>
              <a:defRPr sz="1400">
                <a:latin typeface="+mn-lt"/>
                <a:ea typeface="+mn-ea"/>
                <a:cs typeface="+mn-cs"/>
                <a:sym typeface="Calibri"/>
              </a:defRPr>
            </a:pPr>
            <a:r>
              <a:rPr lang="en-US" sz="1800" dirty="0">
                <a:uFill>
                  <a:solidFill>
                    <a:srgbClr val="1B1B1B"/>
                  </a:solidFill>
                </a:uFill>
              </a:rPr>
              <a:t>Motion/Vote Passed - Estimated Cost: $400</a:t>
            </a:r>
          </a:p>
          <a:p>
            <a:pPr lvl="2" defTabSz="1828800">
              <a:spcBef>
                <a:spcPts val="600"/>
              </a:spcBef>
              <a:buSzPct val="100000"/>
              <a:buFont typeface="Arial" panose="020B0604020202020204" pitchFamily="34" charset="0"/>
              <a:buChar char="•"/>
              <a:defRPr sz="1400">
                <a:latin typeface="+mn-lt"/>
                <a:ea typeface="+mn-ea"/>
                <a:cs typeface="+mn-cs"/>
                <a:sym typeface="Calibri"/>
              </a:defRPr>
            </a:pPr>
            <a:r>
              <a:rPr lang="en-US" sz="1600" dirty="0">
                <a:uFill>
                  <a:solidFill>
                    <a:srgbClr val="1B1B1B"/>
                  </a:solidFill>
                </a:uFill>
              </a:rPr>
              <a:t>LAA bringing in the food/paper products.</a:t>
            </a:r>
          </a:p>
          <a:p>
            <a:pPr lvl="2" defTabSz="1828800">
              <a:spcBef>
                <a:spcPts val="600"/>
              </a:spcBef>
              <a:buSzPct val="100000"/>
              <a:buFont typeface="Arial" panose="020B0604020202020204" pitchFamily="34" charset="0"/>
              <a:buChar char="•"/>
              <a:defRPr sz="1400">
                <a:latin typeface="+mn-lt"/>
                <a:ea typeface="+mn-ea"/>
                <a:cs typeface="+mn-cs"/>
                <a:sym typeface="Calibri"/>
              </a:defRPr>
            </a:pPr>
            <a:r>
              <a:rPr lang="en-US" sz="1600" dirty="0">
                <a:uFill>
                  <a:solidFill>
                    <a:srgbClr val="1B1B1B"/>
                  </a:solidFill>
                </a:uFill>
              </a:rPr>
              <a:t>Food:  Cake, Water, Candy &amp; Mints; Paper Products (unused can be used for the picnic)</a:t>
            </a:r>
            <a:endParaRPr lang="en-US" sz="2000" b="1" i="1" u="sng" dirty="0">
              <a:solidFill>
                <a:srgbClr val="FF0000"/>
              </a:solidFill>
              <a:uFill>
                <a:solidFill>
                  <a:srgbClr val="1B1B1B"/>
                </a:solidFill>
              </a:uFill>
            </a:endParaRPr>
          </a:p>
          <a:p>
            <a:pPr defTabSz="1828800">
              <a:spcBef>
                <a:spcPts val="600"/>
              </a:spcBef>
              <a:buSzPct val="100000"/>
              <a:defRPr sz="1400">
                <a:latin typeface="+mn-lt"/>
                <a:ea typeface="+mn-ea"/>
                <a:cs typeface="+mn-cs"/>
                <a:sym typeface="Calibri"/>
              </a:defRPr>
            </a:pPr>
            <a:r>
              <a:rPr lang="en-US" sz="1800" b="1" i="1" u="sng" dirty="0">
                <a:uFill>
                  <a:solidFill>
                    <a:srgbClr val="1B1B1B"/>
                  </a:solidFill>
                </a:uFill>
              </a:rPr>
              <a:t>May 1</a:t>
            </a:r>
            <a:r>
              <a:rPr lang="en-US" sz="1800" b="1" i="1" u="sng" baseline="30000" dirty="0">
                <a:uFill>
                  <a:solidFill>
                    <a:srgbClr val="1B1B1B"/>
                  </a:solidFill>
                </a:uFill>
              </a:rPr>
              <a:t>st</a:t>
            </a:r>
            <a:r>
              <a:rPr lang="en-US" sz="1800" b="1" i="1" u="sng" dirty="0">
                <a:uFill>
                  <a:solidFill>
                    <a:srgbClr val="1B1B1B"/>
                  </a:solidFill>
                </a:uFill>
              </a:rPr>
              <a:t> Retirement Celebration was a HUGE Success!</a:t>
            </a:r>
          </a:p>
          <a:p>
            <a:pPr marL="800100" lvl="1" indent="-342900" defTabSz="1828800">
              <a:spcBef>
                <a:spcPts val="600"/>
              </a:spcBef>
              <a:buSzPct val="100000"/>
              <a:buFont typeface="Arial" panose="020B0604020202020204" pitchFamily="34" charset="0"/>
              <a:buChar char="•"/>
              <a:defRPr sz="1400">
                <a:latin typeface="+mn-lt"/>
                <a:ea typeface="+mn-ea"/>
                <a:cs typeface="+mn-cs"/>
                <a:sym typeface="Calibri"/>
              </a:defRPr>
            </a:pPr>
            <a:r>
              <a:rPr lang="en-US" sz="1800" b="1" i="1" u="sng" dirty="0">
                <a:uFill>
                  <a:solidFill>
                    <a:srgbClr val="1B1B1B"/>
                  </a:solidFill>
                </a:uFill>
              </a:rPr>
              <a:t>Received several Thank You notes from the retirees.  Enjoyed by all.</a:t>
            </a:r>
          </a:p>
          <a:p>
            <a:pPr marL="800100" lvl="1" indent="-342900" defTabSz="1828800">
              <a:spcBef>
                <a:spcPts val="600"/>
              </a:spcBef>
              <a:buSzPct val="100000"/>
              <a:buFont typeface="Arial" panose="020B0604020202020204" pitchFamily="34" charset="0"/>
              <a:buChar char="•"/>
              <a:defRPr sz="1400">
                <a:latin typeface="+mn-lt"/>
                <a:ea typeface="+mn-ea"/>
                <a:cs typeface="+mn-cs"/>
                <a:sym typeface="Calibri"/>
              </a:defRPr>
            </a:pPr>
            <a:r>
              <a:rPr lang="en-US" sz="1800" b="1" i="1" u="sng" dirty="0">
                <a:uFill>
                  <a:solidFill>
                    <a:srgbClr val="1B1B1B"/>
                  </a:solidFill>
                </a:uFill>
              </a:rPr>
              <a:t>Thank you so much to everyone that participated in making this event so wonderful!</a:t>
            </a:r>
          </a:p>
          <a:p>
            <a:pPr marL="800100" lvl="1" indent="-342900" defTabSz="1828800">
              <a:spcBef>
                <a:spcPts val="600"/>
              </a:spcBef>
              <a:buSzPct val="100000"/>
              <a:buFont typeface="Arial" panose="020B0604020202020204" pitchFamily="34" charset="0"/>
              <a:buChar char="•"/>
              <a:defRPr sz="1400">
                <a:latin typeface="+mn-lt"/>
                <a:ea typeface="+mn-ea"/>
                <a:cs typeface="+mn-cs"/>
                <a:sym typeface="Calibri"/>
              </a:defRPr>
            </a:pPr>
            <a:r>
              <a:rPr lang="en-US" sz="1800" b="1" i="1" u="sng" dirty="0">
                <a:uFill>
                  <a:solidFill>
                    <a:srgbClr val="1B1B1B"/>
                  </a:solidFill>
                </a:uFill>
              </a:rPr>
              <a:t>Approved Budget: $400 / Initial Expenses:  $370 (waiting on one more expense)</a:t>
            </a:r>
          </a:p>
          <a:p>
            <a:pPr defTabSz="1828800">
              <a:spcBef>
                <a:spcPts val="600"/>
              </a:spcBef>
              <a:buSzPct val="100000"/>
              <a:defRPr sz="1400">
                <a:latin typeface="+mn-lt"/>
                <a:ea typeface="+mn-ea"/>
                <a:cs typeface="+mn-cs"/>
                <a:sym typeface="Calibri"/>
              </a:defRPr>
            </a:pPr>
            <a:endParaRPr lang="en-US" sz="2600" b="1" i="1" u="sng" dirty="0">
              <a:solidFill>
                <a:srgbClr val="FF0000"/>
              </a:solidFill>
              <a:uFill>
                <a:solidFill>
                  <a:srgbClr val="1B1B1B"/>
                </a:solidFill>
              </a:uFill>
            </a:endParaRPr>
          </a:p>
        </p:txBody>
      </p:sp>
      <p:sp>
        <p:nvSpPr>
          <p:cNvPr id="3" name="Slide Number Placeholder 2">
            <a:extLst>
              <a:ext uri="{FF2B5EF4-FFF2-40B4-BE49-F238E27FC236}">
                <a16:creationId xmlns:a16="http://schemas.microsoft.com/office/drawing/2014/main" id="{74D334B2-74D3-E7F2-29DF-62A1BD1213F3}"/>
              </a:ext>
            </a:extLst>
          </p:cNvPr>
          <p:cNvSpPr>
            <a:spLocks noGrp="1"/>
          </p:cNvSpPr>
          <p:nvPr>
            <p:ph type="sldNum" sz="quarter" idx="12"/>
          </p:nvPr>
        </p:nvSpPr>
        <p:spPr>
          <a:xfrm>
            <a:off x="6804792" y="6067805"/>
            <a:ext cx="2057400" cy="365125"/>
          </a:xfrm>
        </p:spPr>
        <p:txBody>
          <a:bodyPr/>
          <a:lstStyle/>
          <a:p>
            <a:fld id="{992CF83D-39B8-4D33-9A80-A1323915AE17}" type="slidenum">
              <a:rPr lang="en-US" smtClean="0"/>
              <a:t>14</a:t>
            </a:fld>
            <a:endParaRPr lang="en-US" dirty="0"/>
          </a:p>
        </p:txBody>
      </p:sp>
    </p:spTree>
    <p:extLst>
      <p:ext uri="{BB962C8B-B14F-4D97-AF65-F5344CB8AC3E}">
        <p14:creationId xmlns:p14="http://schemas.microsoft.com/office/powerpoint/2010/main" val="2372018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AFEF9-D500-40D5-A616-DC642781A8FC}"/>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76284FB-3D58-63E7-F050-0B8378996D33}"/>
              </a:ext>
            </a:extLst>
          </p:cNvPr>
          <p:cNvCxnSpPr/>
          <p:nvPr/>
        </p:nvCxnSpPr>
        <p:spPr>
          <a:xfrm>
            <a:off x="594094" y="581343"/>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C5FDF3B-6F37-5C50-82F4-1394FB85555B}"/>
              </a:ext>
            </a:extLst>
          </p:cNvPr>
          <p:cNvSpPr txBox="1"/>
          <p:nvPr/>
        </p:nvSpPr>
        <p:spPr>
          <a:xfrm>
            <a:off x="0" y="121143"/>
            <a:ext cx="8785185" cy="461665"/>
          </a:xfrm>
          <a:prstGeom prst="rect">
            <a:avLst/>
          </a:prstGeom>
          <a:noFill/>
        </p:spPr>
        <p:txBody>
          <a:bodyPr wrap="square" rtlCol="0">
            <a:spAutoFit/>
          </a:bodyPr>
          <a:lstStyle/>
          <a:p>
            <a:pPr algn="ctr"/>
            <a:r>
              <a:rPr lang="en-US" sz="2400" b="1" dirty="0"/>
              <a:t>Old Business – NASA Langley STEM Opportunities</a:t>
            </a:r>
            <a:endParaRPr lang="en-US" sz="2400" b="1" dirty="0">
              <a:highlight>
                <a:srgbClr val="FFFF00"/>
              </a:highlight>
            </a:endParaRPr>
          </a:p>
        </p:txBody>
      </p:sp>
      <p:sp>
        <p:nvSpPr>
          <p:cNvPr id="2" name="Content Placeholder 3">
            <a:extLst>
              <a:ext uri="{FF2B5EF4-FFF2-40B4-BE49-F238E27FC236}">
                <a16:creationId xmlns:a16="http://schemas.microsoft.com/office/drawing/2014/main" id="{0ADD38D5-091D-7D12-59CD-36D42E781961}"/>
              </a:ext>
            </a:extLst>
          </p:cNvPr>
          <p:cNvSpPr txBox="1">
            <a:spLocks/>
          </p:cNvSpPr>
          <p:nvPr/>
        </p:nvSpPr>
        <p:spPr>
          <a:xfrm>
            <a:off x="116387" y="744266"/>
            <a:ext cx="8876670" cy="373314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spcAft>
                <a:spcPts val="600"/>
              </a:spcAft>
            </a:pPr>
            <a:r>
              <a:rPr lang="en-US" b="1" dirty="0"/>
              <a:t>April 14 Board Meeting:  </a:t>
            </a:r>
            <a:r>
              <a:rPr lang="en-US" dirty="0"/>
              <a:t>Discussion that </a:t>
            </a:r>
            <a:r>
              <a:rPr lang="en-US" dirty="0" err="1"/>
              <a:t>LaRC</a:t>
            </a:r>
            <a:r>
              <a:rPr lang="en-US" dirty="0"/>
              <a:t> is not accepting STEM engagement volunteer opportunities due to lack of staff led to an ACTION for Susan McClain to contact LARC lead to find out how LAA can support STEM volunteer opportunities.</a:t>
            </a:r>
            <a:endParaRPr lang="en-US" i="1" kern="0" dirty="0">
              <a:solidFill>
                <a:srgbClr val="000000"/>
              </a:solidFill>
              <a:uFill>
                <a:solidFill>
                  <a:srgbClr val="000000"/>
                </a:solidFill>
              </a:uFill>
              <a:cs typeface="Helvetica" panose="020B0604020202020204" pitchFamily="34" charset="0"/>
            </a:endParaRPr>
          </a:p>
          <a:p>
            <a:pPr>
              <a:lnSpc>
                <a:spcPct val="100000"/>
              </a:lnSpc>
              <a:spcBef>
                <a:spcPts val="0"/>
              </a:spcBef>
            </a:pPr>
            <a:endParaRPr lang="en-US" i="1" kern="0" dirty="0">
              <a:solidFill>
                <a:srgbClr val="000000"/>
              </a:solidFill>
              <a:uFill>
                <a:solidFill>
                  <a:srgbClr val="000000"/>
                </a:solidFill>
              </a:uFill>
              <a:cs typeface="Helvetica" panose="020B0604020202020204" pitchFamily="34" charset="0"/>
            </a:endParaRPr>
          </a:p>
          <a:p>
            <a:pPr defTabSz="858838">
              <a:lnSpc>
                <a:spcPct val="100000"/>
              </a:lnSpc>
              <a:spcBef>
                <a:spcPts val="0"/>
              </a:spcBef>
            </a:pPr>
            <a:r>
              <a:rPr lang="en-US" b="1" i="1" dirty="0"/>
              <a:t>May Update:  </a:t>
            </a:r>
            <a:r>
              <a:rPr lang="en-US" dirty="0"/>
              <a:t>Susan reached out to Barbara Murray.  Will meet with her on May 12</a:t>
            </a:r>
            <a:r>
              <a:rPr lang="en-US" baseline="30000" dirty="0"/>
              <a:t>th</a:t>
            </a:r>
            <a:r>
              <a:rPr lang="en-US" dirty="0"/>
              <a:t>.</a:t>
            </a:r>
          </a:p>
          <a:p>
            <a:pPr>
              <a:lnSpc>
                <a:spcPct val="100000"/>
              </a:lnSpc>
              <a:spcBef>
                <a:spcPts val="0"/>
              </a:spcBef>
            </a:pPr>
            <a:endParaRPr lang="en-US" i="1" dirty="0">
              <a:uFill>
                <a:solidFill>
                  <a:srgbClr val="1B1B1B"/>
                </a:solidFill>
              </a:uFill>
            </a:endParaRPr>
          </a:p>
          <a:p>
            <a:pPr defTabSz="1828800">
              <a:spcBef>
                <a:spcPts val="600"/>
              </a:spcBef>
              <a:buSzPct val="100000"/>
              <a:defRPr sz="1400">
                <a:latin typeface="+mn-lt"/>
                <a:ea typeface="+mn-ea"/>
                <a:cs typeface="+mn-cs"/>
                <a:sym typeface="Calibri"/>
              </a:defRPr>
            </a:pPr>
            <a:endParaRPr lang="en-US" sz="2600" b="1" i="1" u="sng" dirty="0">
              <a:solidFill>
                <a:srgbClr val="FF0000"/>
              </a:solidFill>
              <a:uFill>
                <a:solidFill>
                  <a:srgbClr val="1B1B1B"/>
                </a:solidFill>
              </a:uFill>
            </a:endParaRPr>
          </a:p>
        </p:txBody>
      </p:sp>
      <p:sp>
        <p:nvSpPr>
          <p:cNvPr id="3" name="Slide Number Placeholder 2">
            <a:extLst>
              <a:ext uri="{FF2B5EF4-FFF2-40B4-BE49-F238E27FC236}">
                <a16:creationId xmlns:a16="http://schemas.microsoft.com/office/drawing/2014/main" id="{2EFC463E-7DB7-8115-10B8-DFBAF80F2E6E}"/>
              </a:ext>
            </a:extLst>
          </p:cNvPr>
          <p:cNvSpPr>
            <a:spLocks noGrp="1"/>
          </p:cNvSpPr>
          <p:nvPr>
            <p:ph type="sldNum" sz="quarter" idx="12"/>
          </p:nvPr>
        </p:nvSpPr>
        <p:spPr/>
        <p:txBody>
          <a:bodyPr/>
          <a:lstStyle/>
          <a:p>
            <a:fld id="{992CF83D-39B8-4D33-9A80-A1323915AE17}" type="slidenum">
              <a:rPr lang="en-US" smtClean="0"/>
              <a:t>15</a:t>
            </a:fld>
            <a:endParaRPr lang="en-US" dirty="0"/>
          </a:p>
        </p:txBody>
      </p:sp>
    </p:spTree>
    <p:extLst>
      <p:ext uri="{BB962C8B-B14F-4D97-AF65-F5344CB8AC3E}">
        <p14:creationId xmlns:p14="http://schemas.microsoft.com/office/powerpoint/2010/main" val="2040145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EE228-C190-1FEC-5C04-B0C056FBD43B}"/>
            </a:ext>
          </a:extLst>
        </p:cNvPr>
        <p:cNvGrpSpPr/>
        <p:nvPr/>
      </p:nvGrpSpPr>
      <p:grpSpPr>
        <a:xfrm>
          <a:off x="0" y="0"/>
          <a:ext cx="0" cy="0"/>
          <a:chOff x="0" y="0"/>
          <a:chExt cx="0" cy="0"/>
        </a:xfrm>
      </p:grpSpPr>
      <p:sp>
        <p:nvSpPr>
          <p:cNvPr id="111" name="Straight Connector 6">
            <a:extLst>
              <a:ext uri="{FF2B5EF4-FFF2-40B4-BE49-F238E27FC236}">
                <a16:creationId xmlns:a16="http://schemas.microsoft.com/office/drawing/2014/main" id="{4B04213D-8028-01DE-2F49-B1F87820DFD4}"/>
              </a:ext>
            </a:extLst>
          </p:cNvPr>
          <p:cNvSpPr/>
          <p:nvPr/>
        </p:nvSpPr>
        <p:spPr>
          <a:xfrm>
            <a:off x="531628" y="659219"/>
            <a:ext cx="7921257" cy="1"/>
          </a:xfrm>
          <a:prstGeom prst="line">
            <a:avLst/>
          </a:prstGeom>
          <a:ln w="28575">
            <a:solidFill>
              <a:srgbClr val="8FAADC"/>
            </a:solidFill>
            <a:miter/>
          </a:ln>
        </p:spPr>
        <p:txBody>
          <a:bodyPr lIns="45719" rIns="45719"/>
          <a:lstStyle/>
          <a:p>
            <a:endParaRPr/>
          </a:p>
        </p:txBody>
      </p:sp>
      <p:sp>
        <p:nvSpPr>
          <p:cNvPr id="112" name="TextBox 7">
            <a:extLst>
              <a:ext uri="{FF2B5EF4-FFF2-40B4-BE49-F238E27FC236}">
                <a16:creationId xmlns:a16="http://schemas.microsoft.com/office/drawing/2014/main" id="{5D3CC276-B2FB-485E-0953-CEF11B276082}"/>
              </a:ext>
            </a:extLst>
          </p:cNvPr>
          <p:cNvSpPr txBox="1"/>
          <p:nvPr/>
        </p:nvSpPr>
        <p:spPr>
          <a:xfrm>
            <a:off x="237036" y="0"/>
            <a:ext cx="8669924" cy="5847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3600"/>
            </a:lvl1pPr>
          </a:lstStyle>
          <a:p>
            <a:r>
              <a:rPr lang="en-US" sz="3200" dirty="0"/>
              <a:t>Old Business – Outstanding Actions</a:t>
            </a:r>
            <a:endParaRPr sz="3200" dirty="0"/>
          </a:p>
        </p:txBody>
      </p:sp>
      <p:sp>
        <p:nvSpPr>
          <p:cNvPr id="2" name="Content Placeholder 3">
            <a:extLst>
              <a:ext uri="{FF2B5EF4-FFF2-40B4-BE49-F238E27FC236}">
                <a16:creationId xmlns:a16="http://schemas.microsoft.com/office/drawing/2014/main" id="{520DF3E9-B850-E02E-F117-D89B273ECBF9}"/>
              </a:ext>
            </a:extLst>
          </p:cNvPr>
          <p:cNvSpPr txBox="1">
            <a:spLocks/>
          </p:cNvSpPr>
          <p:nvPr/>
        </p:nvSpPr>
        <p:spPr>
          <a:xfrm>
            <a:off x="332179" y="733664"/>
            <a:ext cx="8479637" cy="5641033"/>
          </a:xfrm>
          <a:prstGeom prst="rect">
            <a:avLst/>
          </a:prstGeom>
        </p:spPr>
        <p:txBody>
          <a:bodyPr/>
          <a:lstStyle>
            <a:lvl1pPr marL="228600" marR="0" indent="-228600" algn="l" defTabSz="914400" rtl="0" latinLnBrk="0">
              <a:lnSpc>
                <a:spcPct val="90000"/>
              </a:lnSpc>
              <a:spcBef>
                <a:spcPts val="1000"/>
              </a:spcBef>
              <a:spcAft>
                <a:spcPts val="0"/>
              </a:spcAft>
              <a:buClrTx/>
              <a:buSzPct val="100000"/>
              <a:buFont typeface="Arial"/>
              <a:buChar char="•"/>
              <a:tabLst/>
              <a:defRPr sz="2400" b="0" i="0" u="none" strike="noStrike" cap="none" spc="0" baseline="0">
                <a:solidFill>
                  <a:srgbClr val="000000"/>
                </a:solidFill>
                <a:uFillTx/>
                <a:latin typeface="+mj-lt"/>
                <a:ea typeface="+mj-ea"/>
                <a:cs typeface="+mj-cs"/>
                <a:sym typeface="Calibri"/>
              </a:defRPr>
            </a:lvl1pPr>
            <a:lvl2pPr marL="800100" marR="0" indent="-342900" algn="l" defTabSz="914400" rtl="0" latinLnBrk="0">
              <a:lnSpc>
                <a:spcPct val="90000"/>
              </a:lnSpc>
              <a:spcBef>
                <a:spcPts val="1000"/>
              </a:spcBef>
              <a:spcAft>
                <a:spcPts val="0"/>
              </a:spcAft>
              <a:buClrTx/>
              <a:buSzPct val="100000"/>
              <a:buFont typeface="Arial"/>
              <a:buAutoNum type="alphaLcParenR"/>
              <a:tabLst/>
              <a:defRPr sz="2400" b="0" i="0" u="none" strike="noStrike" cap="none" spc="0" baseline="0">
                <a:solidFill>
                  <a:srgbClr val="000000"/>
                </a:solidFill>
                <a:uFillTx/>
                <a:latin typeface="+mj-lt"/>
                <a:ea typeface="+mj-ea"/>
                <a:cs typeface="+mj-cs"/>
                <a:sym typeface="Calibri"/>
              </a:defRPr>
            </a:lvl2pPr>
            <a:lvl3pPr marL="1299633" marR="0" indent="-385233" algn="l" defTabSz="914400" rtl="0" latinLnBrk="0">
              <a:lnSpc>
                <a:spcPct val="90000"/>
              </a:lnSpc>
              <a:spcBef>
                <a:spcPts val="1000"/>
              </a:spcBef>
              <a:spcAft>
                <a:spcPts val="0"/>
              </a:spcAft>
              <a:buClrTx/>
              <a:buSzPct val="100000"/>
              <a:buFont typeface="Arial"/>
              <a:buAutoNum type="arabicParenR"/>
              <a:tabLst/>
              <a:defRPr sz="2400" b="0" i="0" u="none" strike="noStrike" cap="none" spc="0" baseline="0">
                <a:solidFill>
                  <a:srgbClr val="000000"/>
                </a:solidFill>
                <a:uFillTx/>
                <a:latin typeface="+mj-lt"/>
                <a:ea typeface="+mj-ea"/>
                <a:cs typeface="+mj-cs"/>
                <a:sym typeface="Calibri"/>
              </a:defRPr>
            </a:lvl3pPr>
            <a:lvl4pPr marL="16764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solidFill>
                  <a:srgbClr val="000000"/>
                </a:solidFill>
                <a:uFillTx/>
                <a:latin typeface="+mj-lt"/>
                <a:ea typeface="+mj-ea"/>
                <a:cs typeface="+mj-cs"/>
                <a:sym typeface="Calibri"/>
              </a:defRPr>
            </a:lvl4pPr>
            <a:lvl5pPr marL="21336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solidFill>
                  <a:srgbClr val="000000"/>
                </a:solidFill>
                <a:uFillTx/>
                <a:latin typeface="+mj-lt"/>
                <a:ea typeface="+mj-ea"/>
                <a:cs typeface="+mj-cs"/>
                <a:sym typeface="Calibri"/>
              </a:defRPr>
            </a:lvl5pPr>
            <a:lvl6pPr marL="25908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solidFill>
                  <a:srgbClr val="000000"/>
                </a:solidFill>
                <a:uFillTx/>
                <a:latin typeface="+mj-lt"/>
                <a:ea typeface="+mj-ea"/>
                <a:cs typeface="+mj-cs"/>
                <a:sym typeface="Calibri"/>
              </a:defRPr>
            </a:lvl6pPr>
            <a:lvl7pPr marL="30480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solidFill>
                  <a:srgbClr val="000000"/>
                </a:solidFill>
                <a:uFillTx/>
                <a:latin typeface="+mj-lt"/>
                <a:ea typeface="+mj-ea"/>
                <a:cs typeface="+mj-cs"/>
                <a:sym typeface="Calibri"/>
              </a:defRPr>
            </a:lvl7pPr>
            <a:lvl8pPr marL="35052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solidFill>
                  <a:srgbClr val="000000"/>
                </a:solidFill>
                <a:uFillTx/>
                <a:latin typeface="+mj-lt"/>
                <a:ea typeface="+mj-ea"/>
                <a:cs typeface="+mj-cs"/>
                <a:sym typeface="Calibri"/>
              </a:defRPr>
            </a:lvl8pPr>
            <a:lvl9pPr marL="39624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solidFill>
                  <a:srgbClr val="000000"/>
                </a:solidFill>
                <a:uFillTx/>
                <a:latin typeface="+mj-lt"/>
                <a:ea typeface="+mj-ea"/>
                <a:cs typeface="+mj-cs"/>
                <a:sym typeface="Calibri"/>
              </a:defRPr>
            </a:lvl9pPr>
          </a:lstStyle>
          <a:p>
            <a:pPr hangingPunct="1">
              <a:buFont typeface="Arial" panose="020B0604020202020204" pitchFamily="34" charset="0"/>
              <a:buChar char="•"/>
              <a:defRPr b="1"/>
            </a:pPr>
            <a:r>
              <a:rPr lang="en-US" sz="1800" b="1" dirty="0">
                <a:solidFill>
                  <a:schemeClr val="tx1"/>
                </a:solidFill>
              </a:rPr>
              <a:t>Further investigate the hybrid approach and investing with Vanguard and report back to the board. Unanimously approved by all present and on-line. (Ray Rhew – Jan 2026 Action)</a:t>
            </a:r>
          </a:p>
          <a:p>
            <a:pPr lvl="1" hangingPunct="1">
              <a:buFont typeface="Arial" panose="020B0604020202020204" pitchFamily="34" charset="0"/>
              <a:buChar char="•"/>
              <a:defRPr b="1"/>
            </a:pPr>
            <a:r>
              <a:rPr lang="en-US" sz="1800" b="1" dirty="0">
                <a:solidFill>
                  <a:schemeClr val="tx1"/>
                </a:solidFill>
              </a:rPr>
              <a:t>Initial contact made with Vanguard (preliminary options discussed)</a:t>
            </a:r>
          </a:p>
          <a:p>
            <a:pPr lvl="1" hangingPunct="1">
              <a:buFont typeface="Arial" panose="020B0604020202020204" pitchFamily="34" charset="0"/>
              <a:buChar char="•"/>
              <a:defRPr b="1"/>
            </a:pPr>
            <a:r>
              <a:rPr lang="en-US" sz="1800" b="1" dirty="0">
                <a:solidFill>
                  <a:schemeClr val="tx1"/>
                </a:solidFill>
              </a:rPr>
              <a:t>More details on AIAA investment approach provided (summary below)</a:t>
            </a:r>
          </a:p>
          <a:p>
            <a:pPr lvl="2" hangingPunct="1">
              <a:buFont typeface="Arial" panose="020B0604020202020204" pitchFamily="34" charset="0"/>
              <a:buChar char="•"/>
              <a:defRPr b="1"/>
            </a:pPr>
            <a:r>
              <a:rPr lang="en-US" sz="1800" b="1" dirty="0">
                <a:solidFill>
                  <a:schemeClr val="tx1"/>
                </a:solidFill>
              </a:rPr>
              <a:t>Established an Investment Portfolio</a:t>
            </a:r>
          </a:p>
          <a:p>
            <a:pPr lvl="3"/>
            <a:r>
              <a:rPr lang="en-US" sz="1400" dirty="0">
                <a:solidFill>
                  <a:srgbClr val="000000"/>
                </a:solidFill>
                <a:effectLst/>
                <a:latin typeface="Arial" panose="020B0604020202020204" pitchFamily="34" charset="0"/>
              </a:rPr>
              <a:t>maintain a minimum of 50% of its assets in high quality fixed income securities (includes investment grade corporate bonds, U.S. Treasury and government agency bonds, and mortgage-backed securities) and a minimum of 25% of its assets in common stocks of companies with expectations of above average growth and/or sustainable dividend payout.</a:t>
            </a:r>
          </a:p>
          <a:p>
            <a:pPr lvl="3"/>
            <a:r>
              <a:rPr lang="en-US" sz="1400" dirty="0">
                <a:solidFill>
                  <a:srgbClr val="000000"/>
                </a:solidFill>
                <a:effectLst/>
                <a:latin typeface="Arial" panose="020B0604020202020204" pitchFamily="34" charset="0"/>
              </a:rPr>
              <a:t>shall be realized through investment in high quality mutual fund(s) as opposed to a stock portfolio. The selected investment portfolio shall have an expense ratio less than 1% (less than 0.5% if possible).</a:t>
            </a:r>
          </a:p>
          <a:p>
            <a:pPr lvl="3"/>
            <a:r>
              <a:rPr lang="en-US" sz="1400" dirty="0">
                <a:solidFill>
                  <a:srgbClr val="000000"/>
                </a:solidFill>
                <a:effectLst/>
                <a:latin typeface="Arial" panose="020B0604020202020204" pitchFamily="34" charset="0"/>
              </a:rPr>
              <a:t>Eighty percent (80%) of all dividend and capital gain distributions for the fiscal year (Oct. 1-Sept. 30) preceding a scholarship award shall be applied toward a “Futures in Aerospace” scholarship(s).</a:t>
            </a:r>
          </a:p>
          <a:p>
            <a:pPr lvl="3"/>
            <a:r>
              <a:rPr lang="en-US" sz="1400" dirty="0">
                <a:solidFill>
                  <a:srgbClr val="000000"/>
                </a:solidFill>
                <a:effectLst/>
                <a:latin typeface="Arial" panose="020B0604020202020204" pitchFamily="34" charset="0"/>
              </a:rPr>
              <a:t>Twenty percent (20%) of all dividend and capital gain distributions each fiscal year shall be reinvested </a:t>
            </a:r>
            <a:endParaRPr lang="en-US" sz="1800" b="1" dirty="0">
              <a:solidFill>
                <a:schemeClr val="tx1"/>
              </a:solidFill>
            </a:endParaRPr>
          </a:p>
          <a:p>
            <a:pPr hangingPunct="1">
              <a:buFont typeface="Arial" panose="020B0604020202020204" pitchFamily="34" charset="0"/>
              <a:buChar char="•"/>
              <a:defRPr b="1"/>
            </a:pPr>
            <a:r>
              <a:rPr lang="en-US" sz="1800" b="1" i="1" u="sng" dirty="0">
                <a:solidFill>
                  <a:schemeClr val="tx1"/>
                </a:solidFill>
              </a:rPr>
              <a:t>Feb 2026 Update:  Plan to continue discussions on Vanguard account opening and access procedures.  Will hold action request until Ad Hoc committee objectives are completed.</a:t>
            </a:r>
          </a:p>
          <a:p>
            <a:pPr lvl="1" hangingPunct="1">
              <a:buFont typeface="Arial" panose="020B0604020202020204" pitchFamily="34" charset="0"/>
              <a:buChar char="•"/>
              <a:defRPr b="1"/>
            </a:pPr>
            <a:endParaRPr lang="en-US" sz="1800" b="1" dirty="0">
              <a:solidFill>
                <a:schemeClr val="tx1"/>
              </a:solidFill>
            </a:endParaRPr>
          </a:p>
        </p:txBody>
      </p:sp>
      <p:sp>
        <p:nvSpPr>
          <p:cNvPr id="3" name="Slide Number Placeholder 2">
            <a:extLst>
              <a:ext uri="{FF2B5EF4-FFF2-40B4-BE49-F238E27FC236}">
                <a16:creationId xmlns:a16="http://schemas.microsoft.com/office/drawing/2014/main" id="{51A6D25B-6141-A2AB-08A8-89EFE1309D65}"/>
              </a:ext>
            </a:extLst>
          </p:cNvPr>
          <p:cNvSpPr>
            <a:spLocks noGrp="1"/>
          </p:cNvSpPr>
          <p:nvPr>
            <p:ph type="sldNum" sz="quarter" idx="12"/>
          </p:nvPr>
        </p:nvSpPr>
        <p:spPr/>
        <p:txBody>
          <a:bodyPr/>
          <a:lstStyle/>
          <a:p>
            <a:fld id="{992CF83D-39B8-4D33-9A80-A1323915AE17}" type="slidenum">
              <a:rPr lang="en-US" smtClean="0"/>
              <a:t>16</a:t>
            </a:fld>
            <a:endParaRPr lang="en-US"/>
          </a:p>
        </p:txBody>
      </p:sp>
    </p:spTree>
    <p:extLst>
      <p:ext uri="{BB962C8B-B14F-4D97-AF65-F5344CB8AC3E}">
        <p14:creationId xmlns:p14="http://schemas.microsoft.com/office/powerpoint/2010/main" val="2661431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16112-317A-4BDC-F3DF-53780DE9D512}"/>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182E812B-45CD-1DD1-13C4-2556B34EADDB}"/>
              </a:ext>
            </a:extLst>
          </p:cNvPr>
          <p:cNvCxnSpPr/>
          <p:nvPr/>
        </p:nvCxnSpPr>
        <p:spPr>
          <a:xfrm>
            <a:off x="531628" y="604789"/>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6DDACB3-9429-7BE5-2C2A-8D4C9F529A05}"/>
              </a:ext>
            </a:extLst>
          </p:cNvPr>
          <p:cNvSpPr txBox="1"/>
          <p:nvPr/>
        </p:nvSpPr>
        <p:spPr>
          <a:xfrm>
            <a:off x="-91906" y="27837"/>
            <a:ext cx="8785185" cy="646331"/>
          </a:xfrm>
          <a:prstGeom prst="rect">
            <a:avLst/>
          </a:prstGeom>
          <a:noFill/>
        </p:spPr>
        <p:txBody>
          <a:bodyPr wrap="square" rtlCol="0">
            <a:spAutoFit/>
          </a:bodyPr>
          <a:lstStyle/>
          <a:p>
            <a:pPr algn="ctr"/>
            <a:r>
              <a:rPr lang="en-US" sz="3600" dirty="0"/>
              <a:t>New Business - May 12, 2026</a:t>
            </a:r>
          </a:p>
        </p:txBody>
      </p:sp>
      <p:sp>
        <p:nvSpPr>
          <p:cNvPr id="2" name="Content Placeholder 3">
            <a:extLst>
              <a:ext uri="{FF2B5EF4-FFF2-40B4-BE49-F238E27FC236}">
                <a16:creationId xmlns:a16="http://schemas.microsoft.com/office/drawing/2014/main" id="{A0B1AB56-6739-B024-7FB5-60C9C1339179}"/>
              </a:ext>
            </a:extLst>
          </p:cNvPr>
          <p:cNvSpPr txBox="1">
            <a:spLocks/>
          </p:cNvSpPr>
          <p:nvPr/>
        </p:nvSpPr>
        <p:spPr>
          <a:xfrm>
            <a:off x="276392" y="882434"/>
            <a:ext cx="8591216" cy="334595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spcAft>
                <a:spcPts val="600"/>
              </a:spcAft>
            </a:pPr>
            <a:r>
              <a:rPr lang="en-US" b="1" dirty="0"/>
              <a:t>Langley Alumni Association 40</a:t>
            </a:r>
            <a:r>
              <a:rPr lang="en-US" b="1" baseline="30000" dirty="0"/>
              <a:t>th</a:t>
            </a:r>
            <a:r>
              <a:rPr lang="en-US" b="1" dirty="0"/>
              <a:t> Anniversary – February 2027</a:t>
            </a:r>
          </a:p>
          <a:p>
            <a:pPr marL="800100" lvl="1" indent="-342900">
              <a:spcBef>
                <a:spcPts val="600"/>
              </a:spcBef>
              <a:spcAft>
                <a:spcPts val="600"/>
              </a:spcAft>
              <a:buFont typeface="Arial" panose="020B0604020202020204" pitchFamily="34" charset="0"/>
              <a:buChar char="•"/>
            </a:pPr>
            <a:r>
              <a:rPr lang="en-US" dirty="0"/>
              <a:t>Other NASA Alumni organizations have used their anniversaries to raise funds for donations/scholarships by selling their alumni merchandise (shirts, t-shirts, hats </a:t>
            </a:r>
            <a:r>
              <a:rPr lang="en-US" dirty="0" err="1"/>
              <a:t>etc</a:t>
            </a:r>
            <a:r>
              <a:rPr lang="en-US" dirty="0"/>
              <a:t>).</a:t>
            </a:r>
          </a:p>
          <a:p>
            <a:pPr marL="800100" lvl="1" indent="-342900">
              <a:spcBef>
                <a:spcPts val="600"/>
              </a:spcBef>
              <a:spcAft>
                <a:spcPts val="600"/>
              </a:spcAft>
              <a:buFont typeface="Arial" panose="020B0604020202020204" pitchFamily="34" charset="0"/>
              <a:buChar char="•"/>
            </a:pPr>
            <a:r>
              <a:rPr lang="en-US" dirty="0"/>
              <a:t>Interest in organizing this type of fundraiser</a:t>
            </a:r>
          </a:p>
          <a:p>
            <a:pPr>
              <a:lnSpc>
                <a:spcPct val="100000"/>
              </a:lnSpc>
              <a:spcBef>
                <a:spcPts val="0"/>
              </a:spcBef>
            </a:pPr>
            <a:endParaRPr lang="en-US" i="1" dirty="0">
              <a:uFill>
                <a:solidFill>
                  <a:srgbClr val="1B1B1B"/>
                </a:solidFill>
              </a:uFill>
            </a:endParaRPr>
          </a:p>
          <a:p>
            <a:pPr marL="800100" lvl="1" indent="-342900">
              <a:lnSpc>
                <a:spcPct val="100000"/>
              </a:lnSpc>
              <a:spcBef>
                <a:spcPts val="0"/>
              </a:spcBef>
              <a:buFont typeface="Arial" panose="020B0604020202020204" pitchFamily="34" charset="0"/>
              <a:buChar char="•"/>
            </a:pPr>
            <a:endParaRPr lang="en-US" sz="2000" dirty="0"/>
          </a:p>
        </p:txBody>
      </p:sp>
      <p:sp>
        <p:nvSpPr>
          <p:cNvPr id="3" name="Slide Number Placeholder 2">
            <a:extLst>
              <a:ext uri="{FF2B5EF4-FFF2-40B4-BE49-F238E27FC236}">
                <a16:creationId xmlns:a16="http://schemas.microsoft.com/office/drawing/2014/main" id="{469B81EB-3A42-7741-1DBA-62B1408AAB5A}"/>
              </a:ext>
            </a:extLst>
          </p:cNvPr>
          <p:cNvSpPr>
            <a:spLocks noGrp="1"/>
          </p:cNvSpPr>
          <p:nvPr>
            <p:ph type="sldNum" sz="quarter" idx="12"/>
          </p:nvPr>
        </p:nvSpPr>
        <p:spPr/>
        <p:txBody>
          <a:bodyPr/>
          <a:lstStyle/>
          <a:p>
            <a:fld id="{992CF83D-39B8-4D33-9A80-A1323915AE17}" type="slidenum">
              <a:rPr lang="en-US" smtClean="0"/>
              <a:t>17</a:t>
            </a:fld>
            <a:endParaRPr lang="en-US" dirty="0"/>
          </a:p>
        </p:txBody>
      </p:sp>
    </p:spTree>
    <p:extLst>
      <p:ext uri="{BB962C8B-B14F-4D97-AF65-F5344CB8AC3E}">
        <p14:creationId xmlns:p14="http://schemas.microsoft.com/office/powerpoint/2010/main" val="1757759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9701E-A654-3035-607C-7B2A74276F7C}"/>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249D1311-7B85-AFED-B908-1508AB112D4B}"/>
              </a:ext>
            </a:extLst>
          </p:cNvPr>
          <p:cNvCxnSpPr/>
          <p:nvPr/>
        </p:nvCxnSpPr>
        <p:spPr>
          <a:xfrm>
            <a:off x="531628" y="604789"/>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9231C6-6BAA-89D8-31EC-700C68E25C9E}"/>
              </a:ext>
            </a:extLst>
          </p:cNvPr>
          <p:cNvSpPr txBox="1"/>
          <p:nvPr/>
        </p:nvSpPr>
        <p:spPr>
          <a:xfrm>
            <a:off x="-91906" y="27837"/>
            <a:ext cx="8785185" cy="646331"/>
          </a:xfrm>
          <a:prstGeom prst="rect">
            <a:avLst/>
          </a:prstGeom>
          <a:noFill/>
        </p:spPr>
        <p:txBody>
          <a:bodyPr wrap="square" rtlCol="0">
            <a:spAutoFit/>
          </a:bodyPr>
          <a:lstStyle/>
          <a:p>
            <a:pPr algn="ctr"/>
            <a:r>
              <a:rPr lang="en-US" sz="3600" dirty="0"/>
              <a:t>New Business</a:t>
            </a:r>
          </a:p>
        </p:txBody>
      </p:sp>
      <p:sp>
        <p:nvSpPr>
          <p:cNvPr id="3" name="Slide Number Placeholder 2">
            <a:extLst>
              <a:ext uri="{FF2B5EF4-FFF2-40B4-BE49-F238E27FC236}">
                <a16:creationId xmlns:a16="http://schemas.microsoft.com/office/drawing/2014/main" id="{5F1B5466-B081-CD9A-4D32-F3E29F8084AC}"/>
              </a:ext>
            </a:extLst>
          </p:cNvPr>
          <p:cNvSpPr>
            <a:spLocks noGrp="1"/>
          </p:cNvSpPr>
          <p:nvPr>
            <p:ph type="sldNum" sz="quarter" idx="12"/>
          </p:nvPr>
        </p:nvSpPr>
        <p:spPr/>
        <p:txBody>
          <a:bodyPr/>
          <a:lstStyle/>
          <a:p>
            <a:fld id="{992CF83D-39B8-4D33-9A80-A1323915AE17}" type="slidenum">
              <a:rPr lang="en-US" smtClean="0"/>
              <a:t>18</a:t>
            </a:fld>
            <a:endParaRPr lang="en-US" dirty="0"/>
          </a:p>
        </p:txBody>
      </p:sp>
    </p:spTree>
    <p:extLst>
      <p:ext uri="{BB962C8B-B14F-4D97-AF65-F5344CB8AC3E}">
        <p14:creationId xmlns:p14="http://schemas.microsoft.com/office/powerpoint/2010/main" val="2317527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C6B0A-34DD-11CA-A597-54B0C5691DF1}"/>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7CB76B97-71B6-CE25-0040-DBF2539D0AC8}"/>
              </a:ext>
            </a:extLst>
          </p:cNvPr>
          <p:cNvCxnSpPr/>
          <p:nvPr/>
        </p:nvCxnSpPr>
        <p:spPr>
          <a:xfrm>
            <a:off x="531628" y="604789"/>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A9ABBA1-2E90-BB66-57FD-D722B04C1F0F}"/>
              </a:ext>
            </a:extLst>
          </p:cNvPr>
          <p:cNvSpPr txBox="1"/>
          <p:nvPr/>
        </p:nvSpPr>
        <p:spPr>
          <a:xfrm>
            <a:off x="-91906" y="27837"/>
            <a:ext cx="8785185" cy="646331"/>
          </a:xfrm>
          <a:prstGeom prst="rect">
            <a:avLst/>
          </a:prstGeom>
          <a:noFill/>
        </p:spPr>
        <p:txBody>
          <a:bodyPr wrap="square" rtlCol="0">
            <a:spAutoFit/>
          </a:bodyPr>
          <a:lstStyle/>
          <a:p>
            <a:pPr algn="ctr"/>
            <a:r>
              <a:rPr lang="en-US" sz="3600" dirty="0" err="1"/>
              <a:t>Back-UP</a:t>
            </a:r>
            <a:r>
              <a:rPr lang="en-US" sz="3600" dirty="0"/>
              <a:t> / Additional Info on Actions</a:t>
            </a:r>
          </a:p>
        </p:txBody>
      </p:sp>
      <p:sp>
        <p:nvSpPr>
          <p:cNvPr id="2" name="Content Placeholder 3">
            <a:extLst>
              <a:ext uri="{FF2B5EF4-FFF2-40B4-BE49-F238E27FC236}">
                <a16:creationId xmlns:a16="http://schemas.microsoft.com/office/drawing/2014/main" id="{04F468BC-B3DA-FE10-5AD2-E6457C022867}"/>
              </a:ext>
            </a:extLst>
          </p:cNvPr>
          <p:cNvSpPr txBox="1">
            <a:spLocks/>
          </p:cNvSpPr>
          <p:nvPr/>
        </p:nvSpPr>
        <p:spPr>
          <a:xfrm>
            <a:off x="5078" y="850903"/>
            <a:ext cx="8591216" cy="334595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lnSpc>
                <a:spcPct val="100000"/>
              </a:lnSpc>
              <a:spcBef>
                <a:spcPts val="0"/>
              </a:spcBef>
              <a:buFont typeface="Arial" panose="020B0604020202020204" pitchFamily="34" charset="0"/>
              <a:buChar char="•"/>
            </a:pPr>
            <a:endParaRPr lang="en-US" sz="2000" dirty="0"/>
          </a:p>
        </p:txBody>
      </p:sp>
      <p:sp>
        <p:nvSpPr>
          <p:cNvPr id="3" name="Slide Number Placeholder 2">
            <a:extLst>
              <a:ext uri="{FF2B5EF4-FFF2-40B4-BE49-F238E27FC236}">
                <a16:creationId xmlns:a16="http://schemas.microsoft.com/office/drawing/2014/main" id="{850A75CF-C19A-B294-1933-8ED3DE192DD7}"/>
              </a:ext>
            </a:extLst>
          </p:cNvPr>
          <p:cNvSpPr>
            <a:spLocks noGrp="1"/>
          </p:cNvSpPr>
          <p:nvPr>
            <p:ph type="sldNum" sz="quarter" idx="12"/>
          </p:nvPr>
        </p:nvSpPr>
        <p:spPr/>
        <p:txBody>
          <a:bodyPr/>
          <a:lstStyle/>
          <a:p>
            <a:fld id="{992CF83D-39B8-4D33-9A80-A1323915AE17}" type="slidenum">
              <a:rPr lang="en-US" smtClean="0"/>
              <a:t>19</a:t>
            </a:fld>
            <a:endParaRPr lang="en-US" dirty="0"/>
          </a:p>
        </p:txBody>
      </p:sp>
    </p:spTree>
    <p:extLst>
      <p:ext uri="{BB962C8B-B14F-4D97-AF65-F5344CB8AC3E}">
        <p14:creationId xmlns:p14="http://schemas.microsoft.com/office/powerpoint/2010/main" val="3804700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CDBDF-66D7-9EFE-BA42-F46B2F67E400}"/>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046996A-64CD-396F-F9C0-2BEB2504863B}"/>
              </a:ext>
            </a:extLst>
          </p:cNvPr>
          <p:cNvCxnSpPr>
            <a:cxnSpLocks/>
          </p:cNvCxnSpPr>
          <p:nvPr/>
        </p:nvCxnSpPr>
        <p:spPr>
          <a:xfrm>
            <a:off x="1197428" y="680085"/>
            <a:ext cx="6749143"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899F6DF-5FD2-9FBF-2771-C9961A6296F0}"/>
              </a:ext>
            </a:extLst>
          </p:cNvPr>
          <p:cNvSpPr txBox="1"/>
          <p:nvPr/>
        </p:nvSpPr>
        <p:spPr>
          <a:xfrm>
            <a:off x="661637" y="-30741"/>
            <a:ext cx="8055187" cy="769441"/>
          </a:xfrm>
          <a:prstGeom prst="rect">
            <a:avLst/>
          </a:prstGeom>
          <a:noFill/>
        </p:spPr>
        <p:txBody>
          <a:bodyPr wrap="square" rtlCol="0">
            <a:spAutoFit/>
          </a:bodyPr>
          <a:lstStyle/>
          <a:p>
            <a:pPr algn="ctr"/>
            <a:r>
              <a:rPr lang="en-US" sz="2400" dirty="0"/>
              <a:t>LAA Board Meeting – May 12, 2026 </a:t>
            </a:r>
          </a:p>
          <a:p>
            <a:pPr algn="ctr"/>
            <a:r>
              <a:rPr lang="en-US" sz="2000" b="1" dirty="0"/>
              <a:t>1:00 PM to 2:00 PM</a:t>
            </a:r>
            <a:endParaRPr lang="en-US" sz="1600" b="1" dirty="0">
              <a:highlight>
                <a:srgbClr val="FFFF00"/>
              </a:highlight>
            </a:endParaRPr>
          </a:p>
        </p:txBody>
      </p:sp>
      <p:sp>
        <p:nvSpPr>
          <p:cNvPr id="2" name="Content Placeholder 3">
            <a:extLst>
              <a:ext uri="{FF2B5EF4-FFF2-40B4-BE49-F238E27FC236}">
                <a16:creationId xmlns:a16="http://schemas.microsoft.com/office/drawing/2014/main" id="{A91C5A8C-D049-5B4A-BCC4-D7A6FA408727}"/>
              </a:ext>
            </a:extLst>
          </p:cNvPr>
          <p:cNvSpPr txBox="1">
            <a:spLocks/>
          </p:cNvSpPr>
          <p:nvPr/>
        </p:nvSpPr>
        <p:spPr>
          <a:xfrm>
            <a:off x="304355" y="804754"/>
            <a:ext cx="8769749" cy="605324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lvl="1" indent="-285750">
              <a:lnSpc>
                <a:spcPct val="100000"/>
              </a:lnSpc>
              <a:spcBef>
                <a:spcPts val="0"/>
              </a:spcBef>
              <a:buFont typeface="Arial" panose="020B0604020202020204" pitchFamily="34" charset="0"/>
              <a:buChar char="•"/>
            </a:pPr>
            <a:r>
              <a:rPr lang="en-US" sz="1800" b="1" dirty="0">
                <a:effectLst/>
                <a:ea typeface="Calibri" panose="020F0502020204030204" pitchFamily="34" charset="0"/>
                <a:cs typeface="Times New Roman" panose="02020603050405020304" pitchFamily="18" charset="0"/>
              </a:rPr>
              <a:t>Call to Order &amp; President’s Report:  </a:t>
            </a:r>
            <a:r>
              <a:rPr lang="en-US" sz="1800" dirty="0">
                <a:effectLst/>
                <a:ea typeface="Calibri" panose="020F0502020204030204" pitchFamily="34" charset="0"/>
                <a:cs typeface="Times New Roman" panose="02020603050405020304" pitchFamily="18" charset="0"/>
              </a:rPr>
              <a:t>Kathy Ferrare</a:t>
            </a:r>
          </a:p>
          <a:p>
            <a:pPr marL="0" lvl="1" indent="0">
              <a:lnSpc>
                <a:spcPct val="100000"/>
              </a:lnSpc>
              <a:spcBef>
                <a:spcPts val="0"/>
              </a:spcBef>
              <a:buNone/>
            </a:pPr>
            <a:endParaRPr lang="en-US" sz="1800" b="1" dirty="0"/>
          </a:p>
          <a:p>
            <a:pPr marL="285750" lvl="1">
              <a:lnSpc>
                <a:spcPct val="100000"/>
              </a:lnSpc>
              <a:spcBef>
                <a:spcPts val="0"/>
              </a:spcBef>
              <a:buFont typeface="Arial" panose="020B0604020202020204" pitchFamily="34" charset="0"/>
              <a:buChar char="•"/>
            </a:pPr>
            <a:r>
              <a:rPr lang="en-US" sz="1800" b="1" dirty="0">
                <a:ea typeface="Calibri" panose="020F0502020204030204" pitchFamily="34" charset="0"/>
                <a:cs typeface="Times New Roman" panose="02020603050405020304" pitchFamily="18" charset="0"/>
              </a:rPr>
              <a:t>Vice President’s Report:</a:t>
            </a:r>
            <a:r>
              <a:rPr lang="en-US" sz="1800" dirty="0">
                <a:ea typeface="Calibri" panose="020F0502020204030204" pitchFamily="34" charset="0"/>
                <a:cs typeface="Times New Roman" panose="02020603050405020304" pitchFamily="18" charset="0"/>
              </a:rPr>
              <a:t> Susan McClain</a:t>
            </a:r>
          </a:p>
          <a:p>
            <a:pPr marL="285750" lvl="1">
              <a:lnSpc>
                <a:spcPct val="100000"/>
              </a:lnSpc>
              <a:spcBef>
                <a:spcPts val="0"/>
              </a:spcBef>
              <a:buFont typeface="Arial" panose="020B0604020202020204" pitchFamily="34" charset="0"/>
              <a:buChar char="•"/>
            </a:pPr>
            <a:endParaRPr lang="en-US" sz="1800" b="1" dirty="0"/>
          </a:p>
          <a:p>
            <a:pPr marL="285750" lvl="1">
              <a:lnSpc>
                <a:spcPct val="100000"/>
              </a:lnSpc>
              <a:spcBef>
                <a:spcPts val="0"/>
              </a:spcBef>
              <a:buFont typeface="Arial" panose="020B0604020202020204" pitchFamily="34" charset="0"/>
              <a:buChar char="•"/>
            </a:pPr>
            <a:r>
              <a:rPr lang="en-US" sz="1800" b="1" dirty="0"/>
              <a:t>Secretary’s Report:</a:t>
            </a:r>
            <a:r>
              <a:rPr lang="en-US" sz="1800" dirty="0"/>
              <a:t> Jill Marlowe</a:t>
            </a:r>
          </a:p>
          <a:p>
            <a:pPr marL="0" lvl="1" indent="0">
              <a:lnSpc>
                <a:spcPct val="100000"/>
              </a:lnSpc>
              <a:spcBef>
                <a:spcPts val="0"/>
              </a:spcBef>
              <a:buNone/>
            </a:pPr>
            <a:endParaRPr lang="en-US" sz="1800" b="1" dirty="0"/>
          </a:p>
          <a:p>
            <a:pPr marL="285750" lvl="1" indent="-285750">
              <a:lnSpc>
                <a:spcPct val="100000"/>
              </a:lnSpc>
              <a:spcBef>
                <a:spcPts val="0"/>
              </a:spcBef>
              <a:buFont typeface="Arial" panose="020B0604020202020204" pitchFamily="34" charset="0"/>
              <a:buChar char="•"/>
            </a:pPr>
            <a:r>
              <a:rPr lang="en-US" sz="1800" b="1" dirty="0">
                <a:effectLst/>
                <a:ea typeface="Calibri" panose="020F0502020204030204" pitchFamily="34" charset="0"/>
                <a:cs typeface="Times New Roman" panose="02020603050405020304" pitchFamily="18" charset="0"/>
              </a:rPr>
              <a:t>Treasurer’s Report / Ad Hoc Committee-Donation Guidelines/Process</a:t>
            </a:r>
            <a:r>
              <a:rPr lang="en-US" sz="1800" b="1" dirty="0">
                <a:ea typeface="Calibri" panose="020F0502020204030204" pitchFamily="34" charset="0"/>
                <a:cs typeface="Times New Roman" panose="02020603050405020304" pitchFamily="18" charset="0"/>
              </a:rPr>
              <a:t>: </a:t>
            </a:r>
            <a:r>
              <a:rPr lang="en-US" sz="1800" dirty="0">
                <a:ea typeface="Calibri" panose="020F0502020204030204" pitchFamily="34" charset="0"/>
                <a:cs typeface="Times New Roman" panose="02020603050405020304" pitchFamily="18" charset="0"/>
              </a:rPr>
              <a:t>Ray Rhew</a:t>
            </a:r>
          </a:p>
          <a:p>
            <a:pPr marL="285750" lvl="1" indent="-285750">
              <a:lnSpc>
                <a:spcPct val="100000"/>
              </a:lnSpc>
              <a:spcBef>
                <a:spcPts val="0"/>
              </a:spcBef>
              <a:buFont typeface="Arial" panose="020B0604020202020204" pitchFamily="34" charset="0"/>
              <a:buChar char="•"/>
            </a:pPr>
            <a:endParaRPr lang="en-US" sz="1800" b="1" dirty="0">
              <a:effectLst/>
              <a:ea typeface="Calibri" panose="020F0502020204030204" pitchFamily="34" charset="0"/>
              <a:cs typeface="Times New Roman" panose="02020603050405020304" pitchFamily="18" charset="0"/>
            </a:endParaRPr>
          </a:p>
          <a:p>
            <a:pPr marL="285750" lvl="1" indent="-285750">
              <a:lnSpc>
                <a:spcPct val="100000"/>
              </a:lnSpc>
              <a:spcBef>
                <a:spcPts val="0"/>
              </a:spcBef>
              <a:buFont typeface="Arial" panose="020B0604020202020204" pitchFamily="34" charset="0"/>
              <a:buChar char="•"/>
            </a:pPr>
            <a:r>
              <a:rPr lang="en-US" sz="1800" b="1" dirty="0">
                <a:effectLst/>
                <a:ea typeface="Calibri" panose="020F0502020204030204" pitchFamily="34" charset="0"/>
                <a:cs typeface="Times New Roman" panose="02020603050405020304" pitchFamily="18" charset="0"/>
              </a:rPr>
              <a:t>Communication</a:t>
            </a:r>
            <a:r>
              <a:rPr lang="en-US" sz="1800" b="1" dirty="0">
                <a:solidFill>
                  <a:schemeClr val="accent5">
                    <a:lumMod val="75000"/>
                  </a:schemeClr>
                </a:solidFill>
                <a:effectLst/>
                <a:ea typeface="Calibri" panose="020F0502020204030204" pitchFamily="34" charset="0"/>
                <a:cs typeface="Times New Roman" panose="02020603050405020304" pitchFamily="18" charset="0"/>
              </a:rPr>
              <a:t> </a:t>
            </a:r>
            <a:r>
              <a:rPr lang="en-US" sz="1800" b="1" dirty="0">
                <a:effectLst/>
                <a:ea typeface="Calibri" panose="020F0502020204030204" pitchFamily="34" charset="0"/>
                <a:cs typeface="Times New Roman" panose="02020603050405020304" pitchFamily="18" charset="0"/>
              </a:rPr>
              <a:t>Report: </a:t>
            </a:r>
            <a:r>
              <a:rPr lang="en-US" sz="1800" dirty="0">
                <a:effectLst/>
                <a:ea typeface="Calibri" panose="020F0502020204030204" pitchFamily="34" charset="0"/>
                <a:cs typeface="Times New Roman" panose="02020603050405020304" pitchFamily="18" charset="0"/>
              </a:rPr>
              <a:t>Dick Hueschen (pass)</a:t>
            </a:r>
          </a:p>
          <a:p>
            <a:pPr marL="0" lvl="1" indent="0">
              <a:lnSpc>
                <a:spcPct val="100000"/>
              </a:lnSpc>
              <a:spcBef>
                <a:spcPts val="0"/>
              </a:spcBef>
              <a:buNone/>
            </a:pPr>
            <a:endParaRPr lang="en-US" sz="1800" dirty="0">
              <a:ea typeface="Calibri" panose="020F0502020204030204" pitchFamily="34" charset="0"/>
              <a:cs typeface="Times New Roman" panose="02020603050405020304" pitchFamily="18" charset="0"/>
            </a:endParaRPr>
          </a:p>
          <a:p>
            <a:pPr indent="-274320">
              <a:lnSpc>
                <a:spcPct val="100000"/>
              </a:lnSpc>
              <a:spcBef>
                <a:spcPts val="0"/>
              </a:spcBef>
              <a:buFont typeface="Arial" panose="020B0604020202020204" pitchFamily="34" charset="0"/>
              <a:buChar char="•"/>
            </a:pPr>
            <a:r>
              <a:rPr lang="en-US" sz="1800" b="1" dirty="0">
                <a:ea typeface="Calibri" panose="020F0502020204030204" pitchFamily="34" charset="0"/>
                <a:cs typeface="Times New Roman" panose="02020603050405020304" pitchFamily="18" charset="0"/>
              </a:rPr>
              <a:t>Committee Reports:</a:t>
            </a:r>
          </a:p>
          <a:p>
            <a:pPr lvl="1" indent="-274320">
              <a:lnSpc>
                <a:spcPct val="100000"/>
              </a:lnSpc>
              <a:spcBef>
                <a:spcPts val="0"/>
              </a:spcBef>
              <a:buFont typeface="Arial" panose="020B0604020202020204" pitchFamily="34" charset="0"/>
              <a:buChar char="•"/>
            </a:pPr>
            <a:r>
              <a:rPr lang="en-US" sz="1800" b="1" dirty="0">
                <a:ea typeface="Calibri" panose="020F0502020204030204" pitchFamily="34" charset="0"/>
                <a:cs typeface="Times New Roman" panose="02020603050405020304" pitchFamily="18" charset="0"/>
              </a:rPr>
              <a:t>Membership</a:t>
            </a:r>
            <a:r>
              <a:rPr lang="en-US" sz="1800" dirty="0">
                <a:ea typeface="Calibri" panose="020F0502020204030204" pitchFamily="34" charset="0"/>
                <a:cs typeface="Times New Roman" panose="02020603050405020304" pitchFamily="18" charset="0"/>
              </a:rPr>
              <a:t>: Amy Radford (pass)</a:t>
            </a:r>
          </a:p>
          <a:p>
            <a:pPr lvl="1" indent="-274320">
              <a:lnSpc>
                <a:spcPct val="100000"/>
              </a:lnSpc>
              <a:spcBef>
                <a:spcPts val="0"/>
              </a:spcBef>
              <a:buFont typeface="Arial" panose="020B0604020202020204" pitchFamily="34" charset="0"/>
              <a:buChar char="•"/>
            </a:pPr>
            <a:r>
              <a:rPr lang="en-US" sz="1800" b="1" dirty="0">
                <a:ea typeface="Calibri" panose="020F0502020204030204" pitchFamily="34" charset="0"/>
                <a:cs typeface="Times New Roman" panose="02020603050405020304" pitchFamily="18" charset="0"/>
              </a:rPr>
              <a:t>Website and Newsletter:  </a:t>
            </a:r>
            <a:r>
              <a:rPr lang="en-US" sz="1800" dirty="0">
                <a:ea typeface="Calibri" panose="020F0502020204030204" pitchFamily="34" charset="0"/>
                <a:cs typeface="Times New Roman" panose="02020603050405020304" pitchFamily="18" charset="0"/>
              </a:rPr>
              <a:t>Rick Ross (pass)</a:t>
            </a:r>
          </a:p>
          <a:p>
            <a:pPr lvl="1" indent="-274320">
              <a:lnSpc>
                <a:spcPct val="100000"/>
              </a:lnSpc>
              <a:spcBef>
                <a:spcPts val="0"/>
              </a:spcBef>
              <a:buFont typeface="Arial" panose="020B0604020202020204" pitchFamily="34" charset="0"/>
              <a:buChar char="•"/>
            </a:pPr>
            <a:r>
              <a:rPr lang="en-US" sz="1800" b="1" dirty="0">
                <a:ea typeface="Calibri" panose="020F0502020204030204" pitchFamily="34" charset="0"/>
                <a:cs typeface="Times New Roman" panose="02020603050405020304" pitchFamily="18" charset="0"/>
              </a:rPr>
              <a:t>Information Technology:  </a:t>
            </a:r>
            <a:r>
              <a:rPr lang="en-US" sz="1800" dirty="0">
                <a:ea typeface="Calibri" panose="020F0502020204030204" pitchFamily="34" charset="0"/>
                <a:cs typeface="Times New Roman" panose="02020603050405020304" pitchFamily="18" charset="0"/>
              </a:rPr>
              <a:t>Roman </a:t>
            </a:r>
            <a:r>
              <a:rPr lang="en-US" sz="1800" dirty="0" err="1">
                <a:ea typeface="Calibri" panose="020F0502020204030204" pitchFamily="34" charset="0"/>
                <a:cs typeface="Times New Roman" panose="02020603050405020304" pitchFamily="18" charset="0"/>
              </a:rPr>
              <a:t>Paryz</a:t>
            </a:r>
            <a:r>
              <a:rPr lang="en-US" sz="1800" dirty="0">
                <a:ea typeface="Calibri" panose="020F0502020204030204" pitchFamily="34" charset="0"/>
                <a:cs typeface="Times New Roman" panose="02020603050405020304" pitchFamily="18" charset="0"/>
              </a:rPr>
              <a:t> (pass)</a:t>
            </a:r>
          </a:p>
          <a:p>
            <a:pPr lvl="1" indent="-274320">
              <a:lnSpc>
                <a:spcPct val="100000"/>
              </a:lnSpc>
              <a:spcBef>
                <a:spcPts val="0"/>
              </a:spcBef>
              <a:buFont typeface="Arial" panose="020B0604020202020204" pitchFamily="34" charset="0"/>
              <a:buChar char="•"/>
            </a:pPr>
            <a:r>
              <a:rPr lang="en-US" sz="1800" b="1" dirty="0">
                <a:ea typeface="Calibri" panose="020F0502020204030204" pitchFamily="34" charset="0"/>
                <a:cs typeface="Times New Roman" panose="02020603050405020304" pitchFamily="18" charset="0"/>
              </a:rPr>
              <a:t>Hall of Honor:  </a:t>
            </a:r>
            <a:r>
              <a:rPr lang="en-US" sz="1800" dirty="0">
                <a:ea typeface="Calibri" panose="020F0502020204030204" pitchFamily="34" charset="0"/>
                <a:cs typeface="Times New Roman" panose="02020603050405020304" pitchFamily="18" charset="0"/>
              </a:rPr>
              <a:t>Mary Beth Wusk (pass)</a:t>
            </a:r>
          </a:p>
          <a:p>
            <a:pPr marL="15875" indent="0">
              <a:lnSpc>
                <a:spcPct val="100000"/>
              </a:lnSpc>
              <a:spcBef>
                <a:spcPts val="0"/>
              </a:spcBef>
              <a:buNone/>
            </a:pPr>
            <a:endParaRPr lang="en-US" sz="1800" dirty="0">
              <a:ea typeface="Calibri" panose="020F0502020204030204" pitchFamily="34" charset="0"/>
              <a:cs typeface="Times New Roman" panose="02020603050405020304" pitchFamily="18" charset="0"/>
            </a:endParaRPr>
          </a:p>
          <a:p>
            <a:pPr marL="288925" indent="-273050">
              <a:lnSpc>
                <a:spcPct val="100000"/>
              </a:lnSpc>
              <a:spcBef>
                <a:spcPts val="0"/>
              </a:spcBef>
            </a:pPr>
            <a:r>
              <a:rPr lang="en-US" sz="1800" b="1" dirty="0">
                <a:ea typeface="Calibri" panose="020F0502020204030204" pitchFamily="34" charset="0"/>
                <a:cs typeface="Times New Roman" panose="02020603050405020304" pitchFamily="18" charset="0"/>
              </a:rPr>
              <a:t>Old/New Business:</a:t>
            </a:r>
            <a:endParaRPr lang="en-US" sz="1800" dirty="0">
              <a:ea typeface="Calibri" panose="020F0502020204030204" pitchFamily="34" charset="0"/>
              <a:cs typeface="Times New Roman" panose="02020603050405020304" pitchFamily="18" charset="0"/>
            </a:endParaRPr>
          </a:p>
          <a:p>
            <a:pPr marL="815975" lvl="1">
              <a:lnSpc>
                <a:spcPct val="100000"/>
              </a:lnSpc>
              <a:spcBef>
                <a:spcPts val="0"/>
              </a:spcBef>
              <a:buFont typeface="Arial" panose="020B0604020202020204" pitchFamily="34" charset="0"/>
              <a:buChar char="•"/>
            </a:pPr>
            <a:r>
              <a:rPr lang="en-US" sz="1800" b="1" dirty="0">
                <a:ea typeface="Calibri" panose="020F0502020204030204" pitchFamily="34" charset="0"/>
                <a:cs typeface="Times New Roman" panose="02020603050405020304" pitchFamily="18" charset="0"/>
              </a:rPr>
              <a:t>Ad Hoc Committee – Retirement Protocols (NASA/LAA):  </a:t>
            </a:r>
            <a:r>
              <a:rPr lang="en-US" sz="1800" dirty="0">
                <a:ea typeface="Calibri" panose="020F0502020204030204" pitchFamily="34" charset="0"/>
                <a:cs typeface="Times New Roman" panose="02020603050405020304" pitchFamily="18" charset="0"/>
              </a:rPr>
              <a:t>Kathy Ferrare</a:t>
            </a:r>
          </a:p>
          <a:p>
            <a:pPr marL="815975" lvl="1">
              <a:lnSpc>
                <a:spcPct val="100000"/>
              </a:lnSpc>
              <a:spcBef>
                <a:spcPts val="0"/>
              </a:spcBef>
            </a:pPr>
            <a:endParaRPr lang="en-US" sz="1800" dirty="0">
              <a:ea typeface="Calibri" panose="020F0502020204030204" pitchFamily="34" charset="0"/>
              <a:cs typeface="Times New Roman" panose="02020603050405020304" pitchFamily="18" charset="0"/>
            </a:endParaRPr>
          </a:p>
          <a:p>
            <a:pPr marL="288925" indent="-273050">
              <a:lnSpc>
                <a:spcPct val="100000"/>
              </a:lnSpc>
              <a:spcBef>
                <a:spcPts val="0"/>
              </a:spcBef>
            </a:pPr>
            <a:r>
              <a:rPr lang="en-US" sz="1800" b="1" dirty="0"/>
              <a:t>Next Meeting:</a:t>
            </a:r>
            <a:r>
              <a:rPr lang="en-US" sz="1800" dirty="0"/>
              <a:t>  </a:t>
            </a:r>
            <a:r>
              <a:rPr lang="en-US" sz="1800" b="1" dirty="0"/>
              <a:t>June 9, 2026 – LAA General Membership &amp; Board Meetings</a:t>
            </a:r>
            <a:r>
              <a:rPr lang="en-US" sz="1800" dirty="0"/>
              <a:t>	</a:t>
            </a:r>
          </a:p>
          <a:p>
            <a:pPr marL="288925" indent="-273050">
              <a:lnSpc>
                <a:spcPct val="100000"/>
              </a:lnSpc>
              <a:spcBef>
                <a:spcPts val="0"/>
              </a:spcBef>
              <a:buFont typeface="Arial" panose="020B0604020202020204" pitchFamily="34" charset="0"/>
              <a:buChar char="•"/>
            </a:pPr>
            <a:r>
              <a:rPr lang="en-US" sz="1800" b="1" dirty="0"/>
              <a:t>Adjourn</a:t>
            </a:r>
            <a:endParaRPr lang="en-US" sz="1800" b="1" i="1" dirty="0"/>
          </a:p>
        </p:txBody>
      </p:sp>
      <p:sp>
        <p:nvSpPr>
          <p:cNvPr id="5" name="Slide Number Placeholder 4">
            <a:extLst>
              <a:ext uri="{FF2B5EF4-FFF2-40B4-BE49-F238E27FC236}">
                <a16:creationId xmlns:a16="http://schemas.microsoft.com/office/drawing/2014/main" id="{972B83EB-A82C-748E-D681-F20A9C2C8765}"/>
              </a:ext>
            </a:extLst>
          </p:cNvPr>
          <p:cNvSpPr>
            <a:spLocks noGrp="1"/>
          </p:cNvSpPr>
          <p:nvPr>
            <p:ph type="sldNum" sz="quarter" idx="12"/>
          </p:nvPr>
        </p:nvSpPr>
        <p:spPr>
          <a:xfrm>
            <a:off x="6806131" y="6321182"/>
            <a:ext cx="2057400" cy="365125"/>
          </a:xfrm>
        </p:spPr>
        <p:txBody>
          <a:bodyPr/>
          <a:lstStyle/>
          <a:p>
            <a:fld id="{992CF83D-39B8-4D33-9A80-A1323915AE17}" type="slidenum">
              <a:rPr lang="en-US" smtClean="0"/>
              <a:t>2</a:t>
            </a:fld>
            <a:endParaRPr lang="en-US" dirty="0"/>
          </a:p>
        </p:txBody>
      </p:sp>
    </p:spTree>
    <p:extLst>
      <p:ext uri="{BB962C8B-B14F-4D97-AF65-F5344CB8AC3E}">
        <p14:creationId xmlns:p14="http://schemas.microsoft.com/office/powerpoint/2010/main" val="2542678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7CB61-BEA9-1847-D005-67517C9606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B04386-31D1-EB24-831C-1D7CD849817E}"/>
              </a:ext>
            </a:extLst>
          </p:cNvPr>
          <p:cNvSpPr>
            <a:spLocks noGrp="1"/>
          </p:cNvSpPr>
          <p:nvPr>
            <p:ph type="title"/>
          </p:nvPr>
        </p:nvSpPr>
        <p:spPr>
          <a:xfrm>
            <a:off x="628650" y="20643"/>
            <a:ext cx="7886700" cy="727949"/>
          </a:xfrm>
        </p:spPr>
        <p:txBody>
          <a:bodyPr>
            <a:noAutofit/>
          </a:bodyPr>
          <a:lstStyle/>
          <a:p>
            <a:pPr algn="ctr"/>
            <a:r>
              <a:rPr lang="en-US" sz="2800" b="1" dirty="0"/>
              <a:t>Old Business – Outstanding Action – Prior Month Info</a:t>
            </a:r>
          </a:p>
        </p:txBody>
      </p:sp>
      <p:sp>
        <p:nvSpPr>
          <p:cNvPr id="3" name="Content Placeholder 2">
            <a:extLst>
              <a:ext uri="{FF2B5EF4-FFF2-40B4-BE49-F238E27FC236}">
                <a16:creationId xmlns:a16="http://schemas.microsoft.com/office/drawing/2014/main" id="{7C5CE69B-0539-AB1D-B2B4-D6F6C825E2BE}"/>
              </a:ext>
            </a:extLst>
          </p:cNvPr>
          <p:cNvSpPr>
            <a:spLocks noGrp="1"/>
          </p:cNvSpPr>
          <p:nvPr>
            <p:ph idx="1"/>
          </p:nvPr>
        </p:nvSpPr>
        <p:spPr>
          <a:xfrm>
            <a:off x="319425" y="689977"/>
            <a:ext cx="8389538" cy="5980454"/>
          </a:xfrm>
        </p:spPr>
        <p:txBody>
          <a:bodyPr>
            <a:normAutofit fontScale="85000" lnSpcReduction="20000"/>
          </a:bodyPr>
          <a:lstStyle/>
          <a:p>
            <a:pPr marL="294085" lvl="1">
              <a:lnSpc>
                <a:spcPct val="120000"/>
              </a:lnSpc>
              <a:spcBef>
                <a:spcPts val="0"/>
              </a:spcBef>
              <a:buFont typeface="Arial" panose="020B0604020202020204" pitchFamily="34" charset="0"/>
              <a:buChar char="•"/>
            </a:pPr>
            <a:r>
              <a:rPr lang="en-US" sz="1900" b="1" dirty="0">
                <a:uFill>
                  <a:solidFill>
                    <a:srgbClr val="1B1B1B"/>
                  </a:solidFill>
                </a:uFill>
                <a:ea typeface="Calibri" panose="020F0502020204030204" pitchFamily="34" charset="0"/>
                <a:cs typeface="Calibri" panose="020F0502020204030204" pitchFamily="34" charset="0"/>
              </a:rPr>
              <a:t>President/Treasurer to discuss forming Ad Hoc Committee for Donations: Recommend process for soliciting and evaluating donation opportunities (Ray Rhew – January 2026 Action).</a:t>
            </a:r>
            <a:endParaRPr lang="en-US" sz="1900" b="1" dirty="0">
              <a:ea typeface="Calibri" panose="020F0502020204030204" pitchFamily="34" charset="0"/>
              <a:cs typeface="Calibri" panose="020F0502020204030204" pitchFamily="34" charset="0"/>
            </a:endParaRPr>
          </a:p>
          <a:p>
            <a:pPr marL="294085" lvl="1">
              <a:lnSpc>
                <a:spcPct val="120000"/>
              </a:lnSpc>
              <a:spcBef>
                <a:spcPts val="0"/>
              </a:spcBef>
              <a:buFont typeface="Arial" panose="020B0604020202020204" pitchFamily="34" charset="0"/>
              <a:buChar char="•"/>
            </a:pPr>
            <a:r>
              <a:rPr lang="en-US" sz="1900" dirty="0">
                <a:ea typeface="Calibri" panose="020F0502020204030204" pitchFamily="34" charset="0"/>
                <a:cs typeface="Calibri" panose="020F0502020204030204" pitchFamily="34" charset="0"/>
              </a:rPr>
              <a:t>Motivation – LAA Bylaws Purpose: </a:t>
            </a:r>
          </a:p>
          <a:p>
            <a:pPr marL="800100" lvl="1">
              <a:lnSpc>
                <a:spcPct val="120000"/>
              </a:lnSpc>
              <a:spcBef>
                <a:spcPts val="0"/>
              </a:spcBef>
              <a:buFont typeface="Arial" panose="020B0604020202020204" pitchFamily="34" charset="0"/>
              <a:buChar char="•"/>
            </a:pPr>
            <a:r>
              <a:rPr lang="en-US" sz="1900" dirty="0">
                <a:ea typeface="Calibri" panose="020F0502020204030204" pitchFamily="34" charset="0"/>
                <a:cs typeface="Calibri" panose="020F0502020204030204" pitchFamily="34" charset="0"/>
              </a:rPr>
              <a:t>Assist the </a:t>
            </a:r>
            <a:r>
              <a:rPr lang="en-US" sz="1900" dirty="0" err="1">
                <a:ea typeface="Calibri" panose="020F0502020204030204" pitchFamily="34" charset="0"/>
                <a:cs typeface="Calibri" panose="020F0502020204030204" pitchFamily="34" charset="0"/>
              </a:rPr>
              <a:t>LaRC</a:t>
            </a:r>
            <a:r>
              <a:rPr lang="en-US" sz="1900" dirty="0">
                <a:ea typeface="Calibri" panose="020F0502020204030204" pitchFamily="34" charset="0"/>
                <a:cs typeface="Calibri" panose="020F0502020204030204" pitchFamily="34" charset="0"/>
              </a:rPr>
              <a:t> to maintain contact with Alumni to the mutual benefit of the </a:t>
            </a:r>
            <a:r>
              <a:rPr lang="en-US" sz="1900" dirty="0" err="1">
                <a:ea typeface="Calibri" panose="020F0502020204030204" pitchFamily="34" charset="0"/>
                <a:cs typeface="Calibri" panose="020F0502020204030204" pitchFamily="34" charset="0"/>
              </a:rPr>
              <a:t>LaRC</a:t>
            </a:r>
            <a:r>
              <a:rPr lang="en-US" sz="1900" dirty="0">
                <a:ea typeface="Calibri" panose="020F0502020204030204" pitchFamily="34" charset="0"/>
                <a:cs typeface="Calibri" panose="020F0502020204030204" pitchFamily="34" charset="0"/>
              </a:rPr>
              <a:t> and the Alumni.</a:t>
            </a:r>
          </a:p>
          <a:p>
            <a:pPr marL="800100" lvl="1">
              <a:lnSpc>
                <a:spcPct val="120000"/>
              </a:lnSpc>
              <a:spcBef>
                <a:spcPts val="0"/>
              </a:spcBef>
              <a:buFont typeface="Arial" panose="020B0604020202020204" pitchFamily="34" charset="0"/>
              <a:buChar char="•"/>
            </a:pPr>
            <a:r>
              <a:rPr lang="en-US" sz="1900" dirty="0">
                <a:ea typeface="Calibri" panose="020F0502020204030204" pitchFamily="34" charset="0"/>
                <a:cs typeface="Calibri" panose="020F0502020204030204" pitchFamily="34" charset="0"/>
              </a:rPr>
              <a:t>Encourage and facilitate Alumni involvement in activities benefiting students from elementary school through college to increase the students’ ability to succeed in all educational opportunities.</a:t>
            </a:r>
          </a:p>
          <a:p>
            <a:pPr>
              <a:lnSpc>
                <a:spcPct val="120000"/>
              </a:lnSpc>
              <a:spcBef>
                <a:spcPts val="0"/>
              </a:spcBef>
            </a:pPr>
            <a:r>
              <a:rPr lang="en-US" sz="1900" dirty="0">
                <a:ea typeface="Calibri" panose="020F0502020204030204" pitchFamily="34" charset="0"/>
                <a:cs typeface="Calibri" panose="020F0502020204030204" pitchFamily="34" charset="0"/>
              </a:rPr>
              <a:t>Develop a process for researching and selecting opportunities to donate LAA funds that align with our mission, including the following Guidelines:</a:t>
            </a:r>
          </a:p>
          <a:p>
            <a:pPr marL="796925" lvl="1" indent="-342900">
              <a:lnSpc>
                <a:spcPct val="120000"/>
              </a:lnSpc>
              <a:spcBef>
                <a:spcPts val="0"/>
              </a:spcBef>
              <a:buFont typeface="Arial" panose="020B0604020202020204" pitchFamily="34" charset="0"/>
              <a:buChar char="•"/>
            </a:pPr>
            <a:r>
              <a:rPr lang="en-US" sz="1900" dirty="0">
                <a:ea typeface="Calibri" panose="020F0502020204030204" pitchFamily="34" charset="0"/>
                <a:cs typeface="Calibri" panose="020F0502020204030204" pitchFamily="34" charset="0"/>
              </a:rPr>
              <a:t>for funds needed by the LAA for non-discretionary and discretionary categories to enable determining funds available for donations</a:t>
            </a:r>
          </a:p>
          <a:p>
            <a:pPr marL="796925" lvl="1" indent="-342900">
              <a:lnSpc>
                <a:spcPct val="120000"/>
              </a:lnSpc>
              <a:spcBef>
                <a:spcPts val="0"/>
              </a:spcBef>
              <a:buFont typeface="Arial" panose="020B0604020202020204" pitchFamily="34" charset="0"/>
              <a:buChar char="•"/>
            </a:pPr>
            <a:r>
              <a:rPr lang="en-US" sz="1900" dirty="0">
                <a:ea typeface="Calibri" panose="020F0502020204030204" pitchFamily="34" charset="0"/>
                <a:cs typeface="Calibri" panose="020F0502020204030204" pitchFamily="34" charset="0"/>
              </a:rPr>
              <a:t>for acquiring funds other than membership dues</a:t>
            </a:r>
          </a:p>
          <a:p>
            <a:pPr marL="796925" lvl="1" indent="-342900">
              <a:lnSpc>
                <a:spcPct val="120000"/>
              </a:lnSpc>
              <a:spcBef>
                <a:spcPts val="0"/>
              </a:spcBef>
              <a:buFont typeface="Arial" panose="020B0604020202020204" pitchFamily="34" charset="0"/>
              <a:buChar char="•"/>
            </a:pPr>
            <a:r>
              <a:rPr lang="en-US" sz="1900" dirty="0">
                <a:ea typeface="Calibri" panose="020F0502020204030204" pitchFamily="34" charset="0"/>
                <a:cs typeface="Calibri" panose="020F0502020204030204" pitchFamily="34" charset="0"/>
              </a:rPr>
              <a:t>for determining donation fund level</a:t>
            </a:r>
          </a:p>
          <a:p>
            <a:pPr>
              <a:lnSpc>
                <a:spcPct val="120000"/>
              </a:lnSpc>
              <a:spcBef>
                <a:spcPts val="0"/>
              </a:spcBef>
            </a:pPr>
            <a:r>
              <a:rPr lang="en-US" sz="1900" dirty="0">
                <a:ea typeface="Calibri" panose="020F0502020204030204" pitchFamily="34" charset="0"/>
                <a:cs typeface="Calibri" panose="020F0502020204030204" pitchFamily="34" charset="0"/>
              </a:rPr>
              <a:t>Feb 2026, Update:  Ad Hoc Committee established in January; Ray Rhew – Committee Chair.  Requested volunteers at Feb General Membership Meeting</a:t>
            </a:r>
          </a:p>
          <a:p>
            <a:pPr>
              <a:lnSpc>
                <a:spcPct val="120000"/>
              </a:lnSpc>
              <a:spcBef>
                <a:spcPts val="0"/>
              </a:spcBef>
            </a:pPr>
            <a:r>
              <a:rPr lang="en-US" sz="1900" dirty="0">
                <a:ea typeface="Calibri" panose="020F0502020204030204" pitchFamily="34" charset="0"/>
                <a:cs typeface="Calibri" panose="020F0502020204030204" pitchFamily="34" charset="0"/>
              </a:rPr>
              <a:t>March 2026 Update – Committee members met to discuss options</a:t>
            </a:r>
          </a:p>
          <a:p>
            <a:r>
              <a:rPr lang="en-US" sz="1900" dirty="0">
                <a:ea typeface="Calibri" panose="020F0502020204030204" pitchFamily="34" charset="0"/>
                <a:cs typeface="Times New Roman" panose="02020603050405020304" pitchFamily="18" charset="0"/>
              </a:rPr>
              <a:t>April Update:  </a:t>
            </a:r>
          </a:p>
          <a:p>
            <a:pPr lvl="1">
              <a:buFont typeface="Arial" panose="020B0604020202020204" pitchFamily="34" charset="0"/>
              <a:buChar char="•"/>
            </a:pPr>
            <a:r>
              <a:rPr lang="en-US" sz="1900" dirty="0">
                <a:ea typeface="Calibri" panose="020F0502020204030204" pitchFamily="34" charset="0"/>
                <a:cs typeface="Times New Roman" panose="02020603050405020304" pitchFamily="18" charset="0"/>
              </a:rPr>
              <a:t>Team – Rick Ross, Bill Tomek, Dave Young</a:t>
            </a:r>
          </a:p>
          <a:p>
            <a:pPr lvl="1">
              <a:buFont typeface="Arial" panose="020B0604020202020204" pitchFamily="34" charset="0"/>
              <a:buChar char="•"/>
            </a:pPr>
            <a:r>
              <a:rPr lang="en-US" sz="1900" dirty="0">
                <a:ea typeface="Calibri" panose="020F0502020204030204" pitchFamily="34" charset="0"/>
                <a:cs typeface="Times New Roman" panose="02020603050405020304" pitchFamily="18" charset="0"/>
              </a:rPr>
              <a:t>Met with Bonnie Murray – NASA </a:t>
            </a:r>
            <a:r>
              <a:rPr lang="en-US" sz="1900" dirty="0" err="1">
                <a:ea typeface="Calibri" panose="020F0502020204030204" pitchFamily="34" charset="0"/>
                <a:cs typeface="Times New Roman" panose="02020603050405020304" pitchFamily="18" charset="0"/>
              </a:rPr>
              <a:t>LaRC</a:t>
            </a:r>
            <a:r>
              <a:rPr lang="en-US" sz="1900" dirty="0">
                <a:ea typeface="Calibri" panose="020F0502020204030204" pitchFamily="34" charset="0"/>
                <a:cs typeface="Times New Roman" panose="02020603050405020304" pitchFamily="18" charset="0"/>
              </a:rPr>
              <a:t> OSTEM</a:t>
            </a:r>
          </a:p>
          <a:p>
            <a:pPr marL="1200150" lvl="2" indent="-285750">
              <a:buFont typeface="Arial" panose="020B0604020202020204" pitchFamily="34" charset="0"/>
              <a:buChar char="•"/>
            </a:pPr>
            <a:r>
              <a:rPr lang="en-US" sz="1900" dirty="0">
                <a:ea typeface="Calibri" panose="020F0502020204030204" pitchFamily="34" charset="0"/>
                <a:cs typeface="Times New Roman" panose="02020603050405020304" pitchFamily="18" charset="0"/>
              </a:rPr>
              <a:t>Provided and discussed several ideas for volunteering as well as donation opportunities</a:t>
            </a:r>
          </a:p>
          <a:p>
            <a:pPr lvl="1">
              <a:buFont typeface="Arial" panose="020B0604020202020204" pitchFamily="34" charset="0"/>
              <a:buChar char="•"/>
            </a:pPr>
            <a:r>
              <a:rPr lang="en-US" sz="1900" dirty="0">
                <a:ea typeface="Calibri" panose="020F0502020204030204" pitchFamily="34" charset="0"/>
                <a:cs typeface="Times New Roman" panose="02020603050405020304" pitchFamily="18" charset="0"/>
              </a:rPr>
              <a:t>Plan to develop consolidated list to review at next team meeting in April</a:t>
            </a:r>
            <a:endParaRPr lang="en-US" sz="1900" dirty="0">
              <a:ea typeface="Calibri" panose="020F0502020204030204" pitchFamily="34" charset="0"/>
              <a:cs typeface="Calibri" panose="020F0502020204030204" pitchFamily="34" charset="0"/>
            </a:endParaRPr>
          </a:p>
          <a:p>
            <a:pPr marL="796925" lvl="1" indent="-342900">
              <a:lnSpc>
                <a:spcPct val="120000"/>
              </a:lnSpc>
              <a:spcBef>
                <a:spcPts val="0"/>
              </a:spcBef>
              <a:buFont typeface="Arial" panose="020B0604020202020204" pitchFamily="34" charset="0"/>
              <a:buChar char="•"/>
            </a:pPr>
            <a:endParaRPr lang="en-US" sz="1900" dirty="0">
              <a:latin typeface="Calibri" panose="020F0502020204030204" pitchFamily="34" charset="0"/>
              <a:ea typeface="Calibri" panose="020F0502020204030204" pitchFamily="34" charset="0"/>
              <a:cs typeface="Calibri" panose="020F0502020204030204" pitchFamily="34" charset="0"/>
            </a:endParaRPr>
          </a:p>
        </p:txBody>
      </p:sp>
      <p:sp>
        <p:nvSpPr>
          <p:cNvPr id="4" name="Straight Connector 6">
            <a:extLst>
              <a:ext uri="{FF2B5EF4-FFF2-40B4-BE49-F238E27FC236}">
                <a16:creationId xmlns:a16="http://schemas.microsoft.com/office/drawing/2014/main" id="{8ED6A68C-E3D3-38AD-86EB-51AA549F2041}"/>
              </a:ext>
            </a:extLst>
          </p:cNvPr>
          <p:cNvSpPr/>
          <p:nvPr/>
        </p:nvSpPr>
        <p:spPr>
          <a:xfrm>
            <a:off x="787705" y="635404"/>
            <a:ext cx="7921257" cy="1"/>
          </a:xfrm>
          <a:prstGeom prst="line">
            <a:avLst/>
          </a:prstGeom>
          <a:ln w="28575">
            <a:solidFill>
              <a:srgbClr val="8FAADC"/>
            </a:solidFill>
            <a:miter/>
          </a:ln>
        </p:spPr>
        <p:txBody>
          <a:bodyPr lIns="45719" rIns="45719"/>
          <a:lstStyle/>
          <a:p>
            <a:endParaRPr/>
          </a:p>
        </p:txBody>
      </p:sp>
      <p:sp>
        <p:nvSpPr>
          <p:cNvPr id="5" name="Slide Number Placeholder 4">
            <a:extLst>
              <a:ext uri="{FF2B5EF4-FFF2-40B4-BE49-F238E27FC236}">
                <a16:creationId xmlns:a16="http://schemas.microsoft.com/office/drawing/2014/main" id="{3986F9AB-ECAD-9DD8-20D8-705F4365E98C}"/>
              </a:ext>
            </a:extLst>
          </p:cNvPr>
          <p:cNvSpPr>
            <a:spLocks noGrp="1"/>
          </p:cNvSpPr>
          <p:nvPr>
            <p:ph type="sldNum" sz="quarter" idx="12"/>
          </p:nvPr>
        </p:nvSpPr>
        <p:spPr>
          <a:xfrm>
            <a:off x="8244672" y="6365632"/>
            <a:ext cx="464290" cy="359372"/>
          </a:xfrm>
        </p:spPr>
        <p:txBody>
          <a:bodyPr/>
          <a:lstStyle/>
          <a:p>
            <a:fld id="{885C55F7-7941-FF46-8BF1-EA0AD53320FF}" type="slidenum">
              <a:rPr lang="en-US" smtClean="0"/>
              <a:t>20</a:t>
            </a:fld>
            <a:endParaRPr lang="en-US" dirty="0"/>
          </a:p>
        </p:txBody>
      </p:sp>
    </p:spTree>
    <p:extLst>
      <p:ext uri="{BB962C8B-B14F-4D97-AF65-F5344CB8AC3E}">
        <p14:creationId xmlns:p14="http://schemas.microsoft.com/office/powerpoint/2010/main" val="2039938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CEFF7-9E77-B17E-2406-ADA2C3648EBB}"/>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5D867F95-CC27-9595-5E76-5EF272525069}"/>
              </a:ext>
            </a:extLst>
          </p:cNvPr>
          <p:cNvCxnSpPr/>
          <p:nvPr/>
        </p:nvCxnSpPr>
        <p:spPr>
          <a:xfrm>
            <a:off x="531628" y="604789"/>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4159BDFF-E58B-F303-3711-B437A802C488}"/>
              </a:ext>
            </a:extLst>
          </p:cNvPr>
          <p:cNvSpPr txBox="1"/>
          <p:nvPr/>
        </p:nvSpPr>
        <p:spPr>
          <a:xfrm>
            <a:off x="61647" y="27838"/>
            <a:ext cx="8785185" cy="523220"/>
          </a:xfrm>
          <a:prstGeom prst="rect">
            <a:avLst/>
          </a:prstGeom>
          <a:noFill/>
        </p:spPr>
        <p:txBody>
          <a:bodyPr wrap="square" rtlCol="0">
            <a:spAutoFit/>
          </a:bodyPr>
          <a:lstStyle/>
          <a:p>
            <a:pPr algn="ctr"/>
            <a:r>
              <a:rPr lang="en-US" sz="2800" dirty="0"/>
              <a:t>Old Business – Outstanding Actions – Prior Month Info</a:t>
            </a:r>
          </a:p>
        </p:txBody>
      </p:sp>
      <p:sp>
        <p:nvSpPr>
          <p:cNvPr id="2" name="Content Placeholder 3">
            <a:extLst>
              <a:ext uri="{FF2B5EF4-FFF2-40B4-BE49-F238E27FC236}">
                <a16:creationId xmlns:a16="http://schemas.microsoft.com/office/drawing/2014/main" id="{D5948C75-18E5-8E59-75A7-415F3E5D0404}"/>
              </a:ext>
            </a:extLst>
          </p:cNvPr>
          <p:cNvSpPr txBox="1">
            <a:spLocks/>
          </p:cNvSpPr>
          <p:nvPr/>
        </p:nvSpPr>
        <p:spPr>
          <a:xfrm>
            <a:off x="358815" y="632555"/>
            <a:ext cx="8515554" cy="619760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2000" b="1" kern="0" dirty="0">
                <a:solidFill>
                  <a:srgbClr val="000000"/>
                </a:solidFill>
                <a:uFill>
                  <a:solidFill>
                    <a:srgbClr val="000000"/>
                  </a:solidFill>
                </a:uFill>
                <a:cs typeface="Helvetica" panose="020B0604020202020204" pitchFamily="34" charset="0"/>
              </a:rPr>
              <a:t>Retirement Protocol Question (Rich Antcliff) </a:t>
            </a:r>
            <a:r>
              <a:rPr lang="en-US" sz="2000" kern="0" dirty="0">
                <a:solidFill>
                  <a:srgbClr val="000000"/>
                </a:solidFill>
                <a:uFill>
                  <a:solidFill>
                    <a:srgbClr val="000000"/>
                  </a:solidFill>
                </a:uFill>
                <a:cs typeface="Helvetica" panose="020B0604020202020204" pitchFamily="34" charset="0"/>
              </a:rPr>
              <a:t>– What is the protocol policy that NASA follows for retirements (album, certificates, party)?  Should the LAA have one?</a:t>
            </a:r>
          </a:p>
          <a:p>
            <a:pPr marL="800100" lvl="1" indent="-342900">
              <a:lnSpc>
                <a:spcPct val="100000"/>
              </a:lnSpc>
              <a:spcBef>
                <a:spcPts val="0"/>
              </a:spcBef>
              <a:buFont typeface="Arial" panose="020B0604020202020204" pitchFamily="34" charset="0"/>
              <a:buChar char="•"/>
            </a:pPr>
            <a:r>
              <a:rPr lang="en-US" kern="0" dirty="0">
                <a:solidFill>
                  <a:srgbClr val="000000"/>
                </a:solidFill>
                <a:uFill>
                  <a:solidFill>
                    <a:srgbClr val="000000"/>
                  </a:solidFill>
                </a:uFill>
                <a:cs typeface="Helvetica" panose="020B0604020202020204" pitchFamily="34" charset="0"/>
              </a:rPr>
              <a:t>Nov 2024 &amp; April 2025 Updates:  Contacted NASA Langley Human Capital Ofc – The employee’s organization decides.  </a:t>
            </a:r>
          </a:p>
          <a:p>
            <a:pPr defTabSz="1828800">
              <a:spcBef>
                <a:spcPts val="600"/>
              </a:spcBef>
              <a:buSzPct val="100000"/>
              <a:defRPr sz="1400">
                <a:latin typeface="+mn-lt"/>
                <a:ea typeface="+mn-ea"/>
                <a:cs typeface="+mn-cs"/>
                <a:sym typeface="Calibri"/>
              </a:defRPr>
            </a:pPr>
            <a:r>
              <a:rPr lang="en-US" sz="2000" dirty="0">
                <a:uFill>
                  <a:solidFill>
                    <a:srgbClr val="1B1B1B"/>
                  </a:solidFill>
                </a:uFill>
              </a:rPr>
              <a:t>Jan 13, 2026:  Action for President to determine approach for DRP Retirement Party: Possibly ad-hoc committee or Program Committee to lead. </a:t>
            </a:r>
          </a:p>
          <a:p>
            <a:pPr defTabSz="1828800">
              <a:spcBef>
                <a:spcPts val="600"/>
              </a:spcBef>
              <a:buSzPct val="100000"/>
              <a:defRPr sz="1400">
                <a:latin typeface="+mn-lt"/>
                <a:ea typeface="+mn-ea"/>
                <a:cs typeface="+mn-cs"/>
                <a:sym typeface="Calibri"/>
              </a:defRPr>
            </a:pPr>
            <a:r>
              <a:rPr lang="en-US" sz="2000" dirty="0">
                <a:uFill>
                  <a:solidFill>
                    <a:srgbClr val="1B1B1B"/>
                  </a:solidFill>
                </a:uFill>
              </a:rPr>
              <a:t>Feb 2026 Update:  Ad Hoc Committee, Retirement Protocols (NASA/LAA), was established.  </a:t>
            </a:r>
          </a:p>
          <a:p>
            <a:pPr lvl="1" defTabSz="1828800">
              <a:spcBef>
                <a:spcPts val="600"/>
              </a:spcBef>
              <a:buSzPct val="100000"/>
              <a:buFont typeface="Arial" panose="020B0604020202020204" pitchFamily="34" charset="0"/>
              <a:buChar char="•"/>
              <a:defRPr sz="1400">
                <a:latin typeface="+mn-lt"/>
                <a:ea typeface="+mn-ea"/>
                <a:cs typeface="+mn-cs"/>
                <a:sym typeface="Calibri"/>
              </a:defRPr>
            </a:pPr>
            <a:r>
              <a:rPr lang="en-US" sz="1800" dirty="0">
                <a:uFill>
                  <a:solidFill>
                    <a:srgbClr val="1B1B1B"/>
                  </a:solidFill>
                </a:uFill>
              </a:rPr>
              <a:t>Rich Antcliff is the Committee Chair.  Expanding scope to include short/long term activities.  Committee Members:  Rich Antcliff, Jill Marlowe, Sharon Monica Jones, and </a:t>
            </a:r>
            <a:r>
              <a:rPr lang="en-US" sz="1800" dirty="0"/>
              <a:t>Christina Moats-Xavier</a:t>
            </a:r>
          </a:p>
          <a:p>
            <a:pPr defTabSz="1828800">
              <a:spcBef>
                <a:spcPts val="600"/>
              </a:spcBef>
              <a:buSzPct val="100000"/>
              <a:defRPr sz="1400">
                <a:latin typeface="+mn-lt"/>
                <a:ea typeface="+mn-ea"/>
                <a:cs typeface="+mn-cs"/>
                <a:sym typeface="Calibri"/>
              </a:defRPr>
            </a:pPr>
            <a:r>
              <a:rPr lang="en-US" sz="2000" u="sng" dirty="0">
                <a:uFill>
                  <a:solidFill>
                    <a:srgbClr val="1B1B1B"/>
                  </a:solidFill>
                </a:uFill>
              </a:rPr>
              <a:t>March 2026 Update:  Retirement Celebration – May 1</a:t>
            </a:r>
            <a:r>
              <a:rPr lang="en-US" sz="2000" u="sng" baseline="30000" dirty="0">
                <a:uFill>
                  <a:solidFill>
                    <a:srgbClr val="1B1B1B"/>
                  </a:solidFill>
                </a:uFill>
              </a:rPr>
              <a:t>st</a:t>
            </a:r>
            <a:r>
              <a:rPr lang="en-US" sz="2000" u="sng" dirty="0">
                <a:uFill>
                  <a:solidFill>
                    <a:srgbClr val="1B1B1B"/>
                  </a:solidFill>
                </a:uFill>
              </a:rPr>
              <a:t> @ 3:00 pm Reid</a:t>
            </a:r>
          </a:p>
          <a:p>
            <a:pPr lvl="1" defTabSz="1828800">
              <a:spcBef>
                <a:spcPts val="600"/>
              </a:spcBef>
              <a:buSzPct val="100000"/>
              <a:buFont typeface="Arial" panose="020B0604020202020204" pitchFamily="34" charset="0"/>
              <a:buChar char="•"/>
              <a:defRPr sz="1400">
                <a:latin typeface="+mn-lt"/>
                <a:ea typeface="+mn-ea"/>
                <a:cs typeface="+mn-cs"/>
                <a:sym typeface="Calibri"/>
              </a:defRPr>
            </a:pPr>
            <a:r>
              <a:rPr lang="en-US" sz="1800" dirty="0">
                <a:uFill>
                  <a:solidFill>
                    <a:srgbClr val="1B1B1B"/>
                  </a:solidFill>
                </a:uFill>
              </a:rPr>
              <a:t>Finalized initial plans with Steve Gayle (Office of the Director).</a:t>
            </a:r>
          </a:p>
          <a:p>
            <a:pPr lvl="1" defTabSz="1828800">
              <a:spcBef>
                <a:spcPts val="600"/>
              </a:spcBef>
              <a:buSzPct val="100000"/>
              <a:buFont typeface="Arial" panose="020B0604020202020204" pitchFamily="34" charset="0"/>
              <a:buChar char="•"/>
              <a:defRPr sz="1400">
                <a:latin typeface="+mn-lt"/>
                <a:ea typeface="+mn-ea"/>
                <a:cs typeface="+mn-cs"/>
                <a:sym typeface="Calibri"/>
              </a:defRPr>
            </a:pPr>
            <a:r>
              <a:rPr lang="en-US" sz="1800" dirty="0">
                <a:uFill>
                  <a:solidFill>
                    <a:srgbClr val="1B1B1B"/>
                  </a:solidFill>
                </a:uFill>
              </a:rPr>
              <a:t>Invite will go to employees who retired January 1, 2025 – January 31, 2026.</a:t>
            </a:r>
          </a:p>
          <a:p>
            <a:pPr lvl="2" defTabSz="1828800">
              <a:spcBef>
                <a:spcPts val="600"/>
              </a:spcBef>
              <a:buSzPct val="100000"/>
              <a:buFont typeface="Arial" panose="020B0604020202020204" pitchFamily="34" charset="0"/>
              <a:buChar char="•"/>
              <a:defRPr sz="1400">
                <a:latin typeface="+mn-lt"/>
                <a:ea typeface="+mn-ea"/>
                <a:cs typeface="+mn-cs"/>
                <a:sym typeface="Calibri"/>
              </a:defRPr>
            </a:pPr>
            <a:r>
              <a:rPr lang="en-US" sz="1600" dirty="0">
                <a:uFill>
                  <a:solidFill>
                    <a:srgbClr val="1B1B1B"/>
                  </a:solidFill>
                </a:uFill>
              </a:rPr>
              <a:t>Celebration Activities- Employee recognition, Class of 2025 photo, &amp; light refreshments</a:t>
            </a:r>
          </a:p>
          <a:p>
            <a:pPr lvl="1" defTabSz="1828800">
              <a:spcBef>
                <a:spcPts val="600"/>
              </a:spcBef>
              <a:buSzPct val="100000"/>
              <a:buFont typeface="Arial" panose="020B0604020202020204" pitchFamily="34" charset="0"/>
              <a:buChar char="•"/>
              <a:defRPr sz="1400">
                <a:latin typeface="+mn-lt"/>
                <a:ea typeface="+mn-ea"/>
                <a:cs typeface="+mn-cs"/>
                <a:sym typeface="Calibri"/>
              </a:defRPr>
            </a:pPr>
            <a:r>
              <a:rPr lang="en-US" sz="1800" dirty="0">
                <a:uFill>
                  <a:solidFill>
                    <a:srgbClr val="1B1B1B"/>
                  </a:solidFill>
                </a:uFill>
              </a:rPr>
              <a:t>LAA members and Center employees will also be invited.</a:t>
            </a:r>
            <a:endParaRPr lang="en-US" sz="1800" dirty="0"/>
          </a:p>
          <a:p>
            <a:pPr defTabSz="1828800">
              <a:spcBef>
                <a:spcPts val="600"/>
              </a:spcBef>
              <a:buSzPct val="100000"/>
              <a:defRPr sz="1400">
                <a:latin typeface="+mn-lt"/>
                <a:ea typeface="+mn-ea"/>
                <a:cs typeface="+mn-cs"/>
                <a:sym typeface="Calibri"/>
              </a:defRPr>
            </a:pPr>
            <a:endParaRPr lang="en-US" sz="2200" dirty="0">
              <a:uFill>
                <a:solidFill>
                  <a:srgbClr val="1B1B1B"/>
                </a:solidFill>
              </a:uFill>
            </a:endParaRPr>
          </a:p>
        </p:txBody>
      </p:sp>
      <p:sp>
        <p:nvSpPr>
          <p:cNvPr id="3" name="Slide Number Placeholder 2">
            <a:extLst>
              <a:ext uri="{FF2B5EF4-FFF2-40B4-BE49-F238E27FC236}">
                <a16:creationId xmlns:a16="http://schemas.microsoft.com/office/drawing/2014/main" id="{74D334B2-74D3-E7F2-29DF-62A1BD1213F3}"/>
              </a:ext>
            </a:extLst>
          </p:cNvPr>
          <p:cNvSpPr>
            <a:spLocks noGrp="1"/>
          </p:cNvSpPr>
          <p:nvPr>
            <p:ph type="sldNum" sz="quarter" idx="12"/>
          </p:nvPr>
        </p:nvSpPr>
        <p:spPr/>
        <p:txBody>
          <a:bodyPr/>
          <a:lstStyle/>
          <a:p>
            <a:fld id="{992CF83D-39B8-4D33-9A80-A1323915AE17}" type="slidenum">
              <a:rPr lang="en-US" smtClean="0"/>
              <a:t>21</a:t>
            </a:fld>
            <a:endParaRPr lang="en-US" dirty="0"/>
          </a:p>
        </p:txBody>
      </p:sp>
    </p:spTree>
    <p:extLst>
      <p:ext uri="{BB962C8B-B14F-4D97-AF65-F5344CB8AC3E}">
        <p14:creationId xmlns:p14="http://schemas.microsoft.com/office/powerpoint/2010/main" val="3311098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C4747-D9F0-F4C0-2F25-01645AE076F0}"/>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5918C38-4277-FBF0-4E6B-6C3CADDE81E1}"/>
              </a:ext>
            </a:extLst>
          </p:cNvPr>
          <p:cNvCxnSpPr/>
          <p:nvPr/>
        </p:nvCxnSpPr>
        <p:spPr>
          <a:xfrm>
            <a:off x="531628" y="601344"/>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A6DCDBF-0454-C003-7E32-84636B50C68C}"/>
              </a:ext>
            </a:extLst>
          </p:cNvPr>
          <p:cNvSpPr txBox="1"/>
          <p:nvPr/>
        </p:nvSpPr>
        <p:spPr>
          <a:xfrm>
            <a:off x="965558" y="0"/>
            <a:ext cx="7646814" cy="646331"/>
          </a:xfrm>
          <a:prstGeom prst="rect">
            <a:avLst/>
          </a:prstGeom>
          <a:noFill/>
        </p:spPr>
        <p:txBody>
          <a:bodyPr wrap="square" rtlCol="0">
            <a:spAutoFit/>
          </a:bodyPr>
          <a:lstStyle/>
          <a:p>
            <a:pPr algn="ctr"/>
            <a:r>
              <a:rPr lang="en-US" sz="3600" dirty="0"/>
              <a:t>President’s Report</a:t>
            </a:r>
            <a:endParaRPr lang="en-US" sz="3600" dirty="0">
              <a:highlight>
                <a:srgbClr val="FFFF00"/>
              </a:highlight>
            </a:endParaRPr>
          </a:p>
        </p:txBody>
      </p:sp>
      <p:sp>
        <p:nvSpPr>
          <p:cNvPr id="3" name="Slide Number Placeholder 2">
            <a:extLst>
              <a:ext uri="{FF2B5EF4-FFF2-40B4-BE49-F238E27FC236}">
                <a16:creationId xmlns:a16="http://schemas.microsoft.com/office/drawing/2014/main" id="{18B44B7B-F38A-D0BB-E234-7DA1178BD668}"/>
              </a:ext>
            </a:extLst>
          </p:cNvPr>
          <p:cNvSpPr>
            <a:spLocks noGrp="1"/>
          </p:cNvSpPr>
          <p:nvPr>
            <p:ph type="sldNum" sz="quarter" idx="12"/>
          </p:nvPr>
        </p:nvSpPr>
        <p:spPr/>
        <p:txBody>
          <a:bodyPr/>
          <a:lstStyle/>
          <a:p>
            <a:fld id="{992CF83D-39B8-4D33-9A80-A1323915AE17}" type="slidenum">
              <a:rPr lang="en-US" smtClean="0"/>
              <a:t>3</a:t>
            </a:fld>
            <a:endParaRPr lang="en-US"/>
          </a:p>
        </p:txBody>
      </p:sp>
      <p:sp>
        <p:nvSpPr>
          <p:cNvPr id="4" name="Content Placeholder 3">
            <a:extLst>
              <a:ext uri="{FF2B5EF4-FFF2-40B4-BE49-F238E27FC236}">
                <a16:creationId xmlns:a16="http://schemas.microsoft.com/office/drawing/2014/main" id="{CF7295E4-FB06-58A6-7DC9-01B678A9CE57}"/>
              </a:ext>
            </a:extLst>
          </p:cNvPr>
          <p:cNvSpPr txBox="1">
            <a:spLocks/>
          </p:cNvSpPr>
          <p:nvPr/>
        </p:nvSpPr>
        <p:spPr>
          <a:xfrm>
            <a:off x="219442" y="646331"/>
            <a:ext cx="8705115" cy="607513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2000" b="1" i="1" dirty="0"/>
              <a:t>Work-in-progress activities</a:t>
            </a:r>
            <a:endParaRPr lang="en-US" sz="2000" i="1" dirty="0">
              <a:solidFill>
                <a:srgbClr val="FF0000"/>
              </a:solidFill>
            </a:endParaRPr>
          </a:p>
          <a:p>
            <a:pPr marL="800100" lvl="1" indent="-342900">
              <a:lnSpc>
                <a:spcPct val="100000"/>
              </a:lnSpc>
              <a:spcBef>
                <a:spcPts val="300"/>
              </a:spcBef>
              <a:spcAft>
                <a:spcPts val="300"/>
              </a:spcAft>
              <a:buFont typeface="Arial" panose="020B0604020202020204" pitchFamily="34" charset="0"/>
              <a:buChar char="•"/>
            </a:pPr>
            <a:r>
              <a:rPr lang="en-US" sz="1600" b="1" dirty="0"/>
              <a:t>Retirement Celebration - finalizing documentation/expenses</a:t>
            </a:r>
            <a:endParaRPr lang="en-US" sz="1600" dirty="0"/>
          </a:p>
          <a:p>
            <a:pPr marL="800100" lvl="1" indent="-342900">
              <a:lnSpc>
                <a:spcPct val="100000"/>
              </a:lnSpc>
              <a:spcBef>
                <a:spcPts val="300"/>
              </a:spcBef>
              <a:spcAft>
                <a:spcPts val="300"/>
              </a:spcAft>
              <a:buFont typeface="Arial" panose="020B0604020202020204" pitchFamily="34" charset="0"/>
              <a:buChar char="•"/>
            </a:pPr>
            <a:r>
              <a:rPr lang="en-US" sz="1600" b="1" dirty="0"/>
              <a:t>Hall of Honor</a:t>
            </a:r>
          </a:p>
          <a:p>
            <a:pPr marL="800100" lvl="1" indent="-342900">
              <a:lnSpc>
                <a:spcPct val="100000"/>
              </a:lnSpc>
              <a:spcBef>
                <a:spcPts val="300"/>
              </a:spcBef>
              <a:spcAft>
                <a:spcPts val="300"/>
              </a:spcAft>
              <a:buFont typeface="Arial" panose="020B0604020202020204" pitchFamily="34" charset="0"/>
              <a:buChar char="•"/>
            </a:pPr>
            <a:endParaRPr lang="en-US" sz="1600" b="1" dirty="0"/>
          </a:p>
          <a:p>
            <a:pPr marL="0" indent="0">
              <a:lnSpc>
                <a:spcPct val="100000"/>
              </a:lnSpc>
              <a:spcBef>
                <a:spcPts val="300"/>
              </a:spcBef>
              <a:spcAft>
                <a:spcPts val="300"/>
              </a:spcAft>
              <a:buNone/>
            </a:pPr>
            <a:r>
              <a:rPr lang="en-US" sz="2000" b="1" i="1" dirty="0">
                <a:solidFill>
                  <a:srgbClr val="FF0000"/>
                </a:solidFill>
              </a:rPr>
              <a:t>Nominating Committee Chairperson – Need to find a replacement for Susan</a:t>
            </a:r>
          </a:p>
          <a:p>
            <a:r>
              <a:rPr lang="en-US" sz="1600" b="1" u="sng" dirty="0"/>
              <a:t>Responsibilities:</a:t>
            </a:r>
            <a:endParaRPr lang="en-US" sz="1600" dirty="0"/>
          </a:p>
          <a:p>
            <a:pPr lvl="1">
              <a:buFont typeface="Arial" panose="020B0604020202020204" pitchFamily="34" charset="0"/>
              <a:buChar char="•"/>
            </a:pPr>
            <a:r>
              <a:rPr lang="en-US" sz="1600" dirty="0"/>
              <a:t>Annually recruit members for the committee. </a:t>
            </a:r>
          </a:p>
          <a:p>
            <a:pPr lvl="1">
              <a:buFont typeface="Arial" panose="020B0604020202020204" pitchFamily="34" charset="0"/>
              <a:buChar char="•"/>
            </a:pPr>
            <a:r>
              <a:rPr lang="en-US" sz="1600" dirty="0"/>
              <a:t>Prepare monthly General Membership and Board meetings charts.</a:t>
            </a:r>
          </a:p>
          <a:p>
            <a:pPr lvl="1">
              <a:buFont typeface="Arial" panose="020B0604020202020204" pitchFamily="34" charset="0"/>
              <a:buChar char="•"/>
            </a:pPr>
            <a:r>
              <a:rPr lang="en-US" sz="1600" dirty="0"/>
              <a:t>Annually, provide names for nominations for open Executive and Board member positions.</a:t>
            </a:r>
          </a:p>
          <a:p>
            <a:r>
              <a:rPr lang="en-US" sz="1600" b="1" u="sng" dirty="0"/>
              <a:t>Ad hoc meetings/emails:</a:t>
            </a:r>
            <a:r>
              <a:rPr lang="en-US" sz="1600" dirty="0"/>
              <a:t>  As special topics/concerns arise, there may be times that meetings will be needed with the President, other Board members and NASA Liaison as needed.  Review of emails to process applications and answer member questions happens throughout the month.</a:t>
            </a:r>
          </a:p>
          <a:p>
            <a:r>
              <a:rPr lang="en-US" sz="1600" b="1" u="sng" dirty="0"/>
              <a:t>Affiliations:</a:t>
            </a:r>
            <a:r>
              <a:rPr lang="en-US" sz="1600" dirty="0"/>
              <a:t> Close coordination with the Nominating Committee to identify potential officers, board members and committee chairs. Close coordination with Board members as well as LAA members.</a:t>
            </a:r>
          </a:p>
          <a:p>
            <a:r>
              <a:rPr lang="en-US" sz="1600" b="1" u="sng" dirty="0"/>
              <a:t>IT knowledge/requirements:</a:t>
            </a:r>
            <a:r>
              <a:rPr lang="en-US" sz="1600" dirty="0"/>
              <a:t>  Email address; software compatible with Microsoft Word, Excel, </a:t>
            </a:r>
            <a:r>
              <a:rPr lang="en-US" sz="1600" dirty="0" err="1"/>
              <a:t>Powerpoint</a:t>
            </a:r>
            <a:r>
              <a:rPr lang="en-US" sz="1600" dirty="0"/>
              <a:t>; Teams (if not able to attend every meeting in person and/or for other non-monthly special meetings); and free account to Box website (document repository).</a:t>
            </a:r>
          </a:p>
          <a:p>
            <a:endParaRPr lang="en-US" sz="1600" b="1" i="1" dirty="0">
              <a:solidFill>
                <a:srgbClr val="FF0000"/>
              </a:solidFill>
            </a:endParaRPr>
          </a:p>
          <a:p>
            <a:pPr marL="0" indent="0">
              <a:lnSpc>
                <a:spcPct val="100000"/>
              </a:lnSpc>
              <a:spcBef>
                <a:spcPts val="300"/>
              </a:spcBef>
              <a:spcAft>
                <a:spcPts val="300"/>
              </a:spcAft>
              <a:buNone/>
            </a:pPr>
            <a:r>
              <a:rPr lang="en-US" sz="2000" b="1" i="1" dirty="0">
                <a:solidFill>
                  <a:srgbClr val="FF0000"/>
                </a:solidFill>
              </a:rPr>
              <a:t>Langley Orchestra (July 16, 2026)– Need a person to coordinate volunteers</a:t>
            </a:r>
          </a:p>
          <a:p>
            <a:pPr lvl="1">
              <a:lnSpc>
                <a:spcPct val="100000"/>
              </a:lnSpc>
              <a:spcBef>
                <a:spcPts val="300"/>
              </a:spcBef>
              <a:spcAft>
                <a:spcPts val="300"/>
              </a:spcAft>
              <a:buFont typeface="Arial" panose="020B0604020202020204" pitchFamily="34" charset="0"/>
              <a:buChar char="•"/>
            </a:pPr>
            <a:r>
              <a:rPr lang="en-US" sz="1600" b="1" i="1" dirty="0"/>
              <a:t>Kathy can make the Microsoft Form asking for volunteers</a:t>
            </a:r>
          </a:p>
        </p:txBody>
      </p:sp>
    </p:spTree>
    <p:extLst>
      <p:ext uri="{BB962C8B-B14F-4D97-AF65-F5344CB8AC3E}">
        <p14:creationId xmlns:p14="http://schemas.microsoft.com/office/powerpoint/2010/main" val="3636670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CCD08-5D8F-6222-8C18-B3F6042279F3}"/>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EAC4254-B1F6-BF74-969C-B1EBF6395CAA}"/>
              </a:ext>
            </a:extLst>
          </p:cNvPr>
          <p:cNvCxnSpPr/>
          <p:nvPr/>
        </p:nvCxnSpPr>
        <p:spPr>
          <a:xfrm>
            <a:off x="611371" y="691201"/>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33205551-5DAE-D229-FC55-B407FA66ED0A}"/>
              </a:ext>
            </a:extLst>
          </p:cNvPr>
          <p:cNvSpPr>
            <a:spLocks noGrp="1"/>
          </p:cNvSpPr>
          <p:nvPr>
            <p:ph type="sldNum" sz="quarter" idx="12"/>
          </p:nvPr>
        </p:nvSpPr>
        <p:spPr/>
        <p:txBody>
          <a:bodyPr/>
          <a:lstStyle/>
          <a:p>
            <a:fld id="{992CF83D-39B8-4D33-9A80-A1323915AE17}" type="slidenum">
              <a:rPr lang="en-US" smtClean="0"/>
              <a:t>4</a:t>
            </a:fld>
            <a:endParaRPr lang="en-US"/>
          </a:p>
        </p:txBody>
      </p:sp>
      <p:sp>
        <p:nvSpPr>
          <p:cNvPr id="4" name="Content Placeholder 3">
            <a:extLst>
              <a:ext uri="{FF2B5EF4-FFF2-40B4-BE49-F238E27FC236}">
                <a16:creationId xmlns:a16="http://schemas.microsoft.com/office/drawing/2014/main" id="{C121FDE9-E009-55F4-EE78-C1388245E8C9}"/>
              </a:ext>
            </a:extLst>
          </p:cNvPr>
          <p:cNvSpPr txBox="1">
            <a:spLocks/>
          </p:cNvSpPr>
          <p:nvPr/>
        </p:nvSpPr>
        <p:spPr>
          <a:xfrm>
            <a:off x="535395" y="1108832"/>
            <a:ext cx="8479030" cy="48298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858838">
              <a:lnSpc>
                <a:spcPct val="100000"/>
              </a:lnSpc>
              <a:spcBef>
                <a:spcPts val="0"/>
              </a:spcBef>
              <a:buNone/>
            </a:pPr>
            <a:r>
              <a:rPr lang="en-US" b="1" i="1" dirty="0"/>
              <a:t>Langley Anniversary Orchestra (July 16, 2026)</a:t>
            </a:r>
          </a:p>
          <a:p>
            <a:pPr defTabSz="858838">
              <a:lnSpc>
                <a:spcPct val="100000"/>
              </a:lnSpc>
              <a:spcBef>
                <a:spcPts val="0"/>
              </a:spcBef>
            </a:pPr>
            <a:r>
              <a:rPr lang="en-US" dirty="0"/>
              <a:t>They are planning to assemble a special Langley Anniversary Orchestra and are inviting interested musicians to participate.</a:t>
            </a:r>
          </a:p>
          <a:p>
            <a:pPr defTabSz="858838">
              <a:lnSpc>
                <a:spcPct val="100000"/>
              </a:lnSpc>
              <a:spcBef>
                <a:spcPts val="0"/>
              </a:spcBef>
            </a:pPr>
            <a:endParaRPr lang="en-US" dirty="0"/>
          </a:p>
          <a:p>
            <a:pPr defTabSz="858838">
              <a:lnSpc>
                <a:spcPct val="100000"/>
              </a:lnSpc>
              <a:spcBef>
                <a:spcPts val="0"/>
              </a:spcBef>
            </a:pPr>
            <a:r>
              <a:rPr lang="en-US" dirty="0"/>
              <a:t>May – Sign-Up sheet to be sent out to LAA members</a:t>
            </a:r>
          </a:p>
          <a:p>
            <a:pPr defTabSz="858838">
              <a:lnSpc>
                <a:spcPct val="100000"/>
              </a:lnSpc>
              <a:spcBef>
                <a:spcPts val="0"/>
              </a:spcBef>
            </a:pPr>
            <a:endParaRPr lang="en-US" dirty="0"/>
          </a:p>
          <a:p>
            <a:pPr marL="0" indent="0" defTabSz="858838">
              <a:lnSpc>
                <a:spcPct val="100000"/>
              </a:lnSpc>
              <a:spcBef>
                <a:spcPts val="0"/>
              </a:spcBef>
              <a:buNone/>
            </a:pPr>
            <a:r>
              <a:rPr lang="en-US" b="1" i="1" dirty="0"/>
              <a:t>NASA Langley STEM Opportunities</a:t>
            </a:r>
          </a:p>
          <a:p>
            <a:pPr defTabSz="858838">
              <a:lnSpc>
                <a:spcPct val="100000"/>
              </a:lnSpc>
              <a:spcBef>
                <a:spcPts val="0"/>
              </a:spcBef>
            </a:pPr>
            <a:r>
              <a:rPr lang="en-US" i="1" dirty="0"/>
              <a:t>Action from April 14</a:t>
            </a:r>
            <a:r>
              <a:rPr lang="en-US" i="1" baseline="30000" dirty="0"/>
              <a:t>th</a:t>
            </a:r>
            <a:r>
              <a:rPr lang="en-US" i="1" dirty="0"/>
              <a:t> meeting</a:t>
            </a:r>
          </a:p>
          <a:p>
            <a:pPr defTabSz="858838">
              <a:lnSpc>
                <a:spcPct val="100000"/>
              </a:lnSpc>
              <a:spcBef>
                <a:spcPts val="0"/>
              </a:spcBef>
            </a:pPr>
            <a:r>
              <a:rPr lang="en-US" i="1" dirty="0"/>
              <a:t>Susan McClain meeting with Barbara Murray on May 12</a:t>
            </a:r>
            <a:r>
              <a:rPr lang="en-US" i="1" baseline="30000" dirty="0"/>
              <a:t>th</a:t>
            </a:r>
            <a:r>
              <a:rPr lang="en-US" i="1" dirty="0"/>
              <a:t>.</a:t>
            </a:r>
          </a:p>
          <a:p>
            <a:pPr defTabSz="858838">
              <a:lnSpc>
                <a:spcPct val="100000"/>
              </a:lnSpc>
              <a:spcBef>
                <a:spcPts val="0"/>
              </a:spcBef>
            </a:pPr>
            <a:endParaRPr lang="en-US" sz="2000" dirty="0"/>
          </a:p>
        </p:txBody>
      </p:sp>
      <p:sp>
        <p:nvSpPr>
          <p:cNvPr id="5" name="TextBox 4">
            <a:extLst>
              <a:ext uri="{FF2B5EF4-FFF2-40B4-BE49-F238E27FC236}">
                <a16:creationId xmlns:a16="http://schemas.microsoft.com/office/drawing/2014/main" id="{5B8783C7-9F1E-64E6-48A5-4995ED8FC7D4}"/>
              </a:ext>
            </a:extLst>
          </p:cNvPr>
          <p:cNvSpPr txBox="1"/>
          <p:nvPr/>
        </p:nvSpPr>
        <p:spPr>
          <a:xfrm>
            <a:off x="535395" y="70034"/>
            <a:ext cx="8218312" cy="523220"/>
          </a:xfrm>
          <a:prstGeom prst="rect">
            <a:avLst/>
          </a:prstGeom>
          <a:noFill/>
        </p:spPr>
        <p:txBody>
          <a:bodyPr wrap="square" rtlCol="0">
            <a:spAutoFit/>
          </a:bodyPr>
          <a:lstStyle/>
          <a:p>
            <a:pPr algn="ctr"/>
            <a:r>
              <a:rPr lang="en-US" sz="2800" b="1" dirty="0"/>
              <a:t>Vice President Report – Upcoming Events</a:t>
            </a:r>
          </a:p>
        </p:txBody>
      </p:sp>
    </p:spTree>
    <p:extLst>
      <p:ext uri="{BB962C8B-B14F-4D97-AF65-F5344CB8AC3E}">
        <p14:creationId xmlns:p14="http://schemas.microsoft.com/office/powerpoint/2010/main" val="1488163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7A734-0658-D4D2-64C0-56FCE3513FB0}"/>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2927FCBB-9F13-57E9-F091-E8F8264035ED}"/>
              </a:ext>
            </a:extLst>
          </p:cNvPr>
          <p:cNvCxnSpPr/>
          <p:nvPr/>
        </p:nvCxnSpPr>
        <p:spPr>
          <a:xfrm>
            <a:off x="611371" y="691201"/>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3BC29F79-F00F-61A1-CB5E-FAF43FF19BEA}"/>
              </a:ext>
            </a:extLst>
          </p:cNvPr>
          <p:cNvSpPr>
            <a:spLocks noGrp="1"/>
          </p:cNvSpPr>
          <p:nvPr>
            <p:ph type="sldNum" sz="quarter" idx="12"/>
          </p:nvPr>
        </p:nvSpPr>
        <p:spPr/>
        <p:txBody>
          <a:bodyPr/>
          <a:lstStyle/>
          <a:p>
            <a:fld id="{992CF83D-39B8-4D33-9A80-A1323915AE17}" type="slidenum">
              <a:rPr lang="en-US" smtClean="0"/>
              <a:t>5</a:t>
            </a:fld>
            <a:endParaRPr lang="en-US"/>
          </a:p>
        </p:txBody>
      </p:sp>
      <p:sp>
        <p:nvSpPr>
          <p:cNvPr id="4" name="Content Placeholder 3">
            <a:extLst>
              <a:ext uri="{FF2B5EF4-FFF2-40B4-BE49-F238E27FC236}">
                <a16:creationId xmlns:a16="http://schemas.microsoft.com/office/drawing/2014/main" id="{C94D3085-0D1C-8517-3BF3-1DCCC2895984}"/>
              </a:ext>
            </a:extLst>
          </p:cNvPr>
          <p:cNvSpPr txBox="1">
            <a:spLocks/>
          </p:cNvSpPr>
          <p:nvPr/>
        </p:nvSpPr>
        <p:spPr>
          <a:xfrm>
            <a:off x="274677" y="766063"/>
            <a:ext cx="8479030" cy="59632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57150" defTabSz="858838">
              <a:lnSpc>
                <a:spcPct val="100000"/>
              </a:lnSpc>
              <a:spcBef>
                <a:spcPts val="0"/>
              </a:spcBef>
              <a:buNone/>
            </a:pPr>
            <a:r>
              <a:rPr lang="en-US" sz="2600" dirty="0"/>
              <a:t>June 9, 2026 – Dr. Kevin Marlowe, Using AI to power your retirement</a:t>
            </a:r>
          </a:p>
          <a:p>
            <a:pPr marL="0" indent="-57150" defTabSz="858838">
              <a:lnSpc>
                <a:spcPct val="100000"/>
              </a:lnSpc>
              <a:spcBef>
                <a:spcPts val="0"/>
              </a:spcBef>
              <a:buNone/>
            </a:pPr>
            <a:endParaRPr lang="en-US" sz="2600" dirty="0"/>
          </a:p>
          <a:p>
            <a:pPr marL="0" indent="-57150" defTabSz="858838">
              <a:lnSpc>
                <a:spcPct val="100000"/>
              </a:lnSpc>
              <a:spcBef>
                <a:spcPts val="0"/>
              </a:spcBef>
              <a:buNone/>
            </a:pPr>
            <a:r>
              <a:rPr lang="en-US" sz="2600" dirty="0"/>
              <a:t>July 14, 2026 – LAA Picnic in the cafeteria (B2102)</a:t>
            </a:r>
          </a:p>
          <a:p>
            <a:pPr marL="0" indent="-57150" defTabSz="858838">
              <a:lnSpc>
                <a:spcPct val="100000"/>
              </a:lnSpc>
              <a:spcBef>
                <a:spcPts val="0"/>
              </a:spcBef>
              <a:buNone/>
            </a:pPr>
            <a:endParaRPr lang="en-US" sz="2600" dirty="0"/>
          </a:p>
          <a:p>
            <a:pPr marL="0" indent="-57150" defTabSz="858838">
              <a:lnSpc>
                <a:spcPct val="100000"/>
              </a:lnSpc>
              <a:spcBef>
                <a:spcPts val="0"/>
              </a:spcBef>
              <a:buNone/>
            </a:pPr>
            <a:r>
              <a:rPr lang="en-US" sz="2600" dirty="0"/>
              <a:t>August 11, 2026 - Stephanie Letourneau, Wetlands Watch, Catch the King Coordinator</a:t>
            </a:r>
          </a:p>
          <a:p>
            <a:pPr marL="0" indent="-57150" defTabSz="858838">
              <a:lnSpc>
                <a:spcPct val="100000"/>
              </a:lnSpc>
              <a:spcBef>
                <a:spcPts val="0"/>
              </a:spcBef>
              <a:buNone/>
            </a:pPr>
            <a:endParaRPr lang="en-US" sz="2600" dirty="0"/>
          </a:p>
          <a:p>
            <a:pPr marL="0" indent="-57150" defTabSz="858838">
              <a:lnSpc>
                <a:spcPct val="100000"/>
              </a:lnSpc>
              <a:spcBef>
                <a:spcPts val="0"/>
              </a:spcBef>
              <a:buNone/>
            </a:pPr>
            <a:r>
              <a:rPr lang="en-US" sz="2600" dirty="0"/>
              <a:t>September 8, 2026 – Allen Kilgore, Deputy Center Director, Update to the State of the Center</a:t>
            </a:r>
          </a:p>
          <a:p>
            <a:pPr marL="0" indent="-57150" defTabSz="858838">
              <a:lnSpc>
                <a:spcPct val="100000"/>
              </a:lnSpc>
              <a:spcBef>
                <a:spcPts val="0"/>
              </a:spcBef>
              <a:buNone/>
            </a:pPr>
            <a:endParaRPr lang="en-US" sz="2600" dirty="0"/>
          </a:p>
          <a:p>
            <a:pPr marL="0" indent="-57150" defTabSz="858838">
              <a:lnSpc>
                <a:spcPct val="100000"/>
              </a:lnSpc>
              <a:spcBef>
                <a:spcPts val="0"/>
              </a:spcBef>
              <a:buNone/>
            </a:pPr>
            <a:r>
              <a:rPr lang="en-US" sz="2600" dirty="0"/>
              <a:t>October 14, 2026 – Bryan Barmore, Master Naturalist Program</a:t>
            </a:r>
          </a:p>
          <a:p>
            <a:pPr marL="457200" lvl="1" indent="0" defTabSz="858838">
              <a:lnSpc>
                <a:spcPct val="100000"/>
              </a:lnSpc>
              <a:spcBef>
                <a:spcPts val="0"/>
              </a:spcBef>
              <a:buNone/>
            </a:pPr>
            <a:endParaRPr lang="en-US" sz="2200" dirty="0"/>
          </a:p>
          <a:p>
            <a:pPr marL="457200" lvl="1" indent="0" defTabSz="858838">
              <a:lnSpc>
                <a:spcPct val="100000"/>
              </a:lnSpc>
              <a:spcBef>
                <a:spcPts val="0"/>
              </a:spcBef>
              <a:buNone/>
            </a:pPr>
            <a:endParaRPr lang="en-US" sz="2200" dirty="0"/>
          </a:p>
          <a:p>
            <a:pPr marL="0" indent="0" defTabSz="858838">
              <a:lnSpc>
                <a:spcPct val="100000"/>
              </a:lnSpc>
              <a:spcBef>
                <a:spcPts val="0"/>
              </a:spcBef>
              <a:buNone/>
            </a:pPr>
            <a:endParaRPr lang="en-US" sz="2200" b="1" i="1" dirty="0">
              <a:solidFill>
                <a:srgbClr val="FF0000"/>
              </a:solidFill>
            </a:endParaRPr>
          </a:p>
        </p:txBody>
      </p:sp>
      <p:sp>
        <p:nvSpPr>
          <p:cNvPr id="5" name="TextBox 4">
            <a:extLst>
              <a:ext uri="{FF2B5EF4-FFF2-40B4-BE49-F238E27FC236}">
                <a16:creationId xmlns:a16="http://schemas.microsoft.com/office/drawing/2014/main" id="{4CF7366C-F07B-6502-8712-508761C0C8D1}"/>
              </a:ext>
            </a:extLst>
          </p:cNvPr>
          <p:cNvSpPr txBox="1"/>
          <p:nvPr/>
        </p:nvSpPr>
        <p:spPr>
          <a:xfrm>
            <a:off x="535395" y="70034"/>
            <a:ext cx="8218312" cy="523220"/>
          </a:xfrm>
          <a:prstGeom prst="rect">
            <a:avLst/>
          </a:prstGeom>
          <a:noFill/>
        </p:spPr>
        <p:txBody>
          <a:bodyPr wrap="square" rtlCol="0">
            <a:spAutoFit/>
          </a:bodyPr>
          <a:lstStyle/>
          <a:p>
            <a:pPr algn="ctr"/>
            <a:r>
              <a:rPr lang="en-US" sz="2800" b="1" dirty="0"/>
              <a:t>Vice President Report – Upcoming Speakers</a:t>
            </a:r>
          </a:p>
        </p:txBody>
      </p:sp>
    </p:spTree>
    <p:extLst>
      <p:ext uri="{BB962C8B-B14F-4D97-AF65-F5344CB8AC3E}">
        <p14:creationId xmlns:p14="http://schemas.microsoft.com/office/powerpoint/2010/main" val="1490961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F11D7-93C6-7696-BDF4-8197B07D1502}"/>
            </a:ext>
          </a:extLst>
        </p:cNvPr>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6043AC78-C760-895F-7820-2759E119C913}"/>
              </a:ext>
            </a:extLst>
          </p:cNvPr>
          <p:cNvCxnSpPr/>
          <p:nvPr/>
        </p:nvCxnSpPr>
        <p:spPr>
          <a:xfrm>
            <a:off x="611371" y="691201"/>
            <a:ext cx="7921256"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C07EB88B-0ED8-EAA9-675E-AE3454E29D12}"/>
              </a:ext>
            </a:extLst>
          </p:cNvPr>
          <p:cNvSpPr>
            <a:spLocks noGrp="1"/>
          </p:cNvSpPr>
          <p:nvPr>
            <p:ph type="sldNum" sz="quarter" idx="12"/>
          </p:nvPr>
        </p:nvSpPr>
        <p:spPr/>
        <p:txBody>
          <a:bodyPr/>
          <a:lstStyle/>
          <a:p>
            <a:fld id="{992CF83D-39B8-4D33-9A80-A1323915AE17}" type="slidenum">
              <a:rPr lang="en-US" smtClean="0"/>
              <a:t>6</a:t>
            </a:fld>
            <a:endParaRPr lang="en-US"/>
          </a:p>
        </p:txBody>
      </p:sp>
      <p:sp>
        <p:nvSpPr>
          <p:cNvPr id="4" name="Content Placeholder 3">
            <a:extLst>
              <a:ext uri="{FF2B5EF4-FFF2-40B4-BE49-F238E27FC236}">
                <a16:creationId xmlns:a16="http://schemas.microsoft.com/office/drawing/2014/main" id="{6A14E62E-C258-562E-BC0F-8E768FB338E8}"/>
              </a:ext>
            </a:extLst>
          </p:cNvPr>
          <p:cNvSpPr txBox="1">
            <a:spLocks/>
          </p:cNvSpPr>
          <p:nvPr/>
        </p:nvSpPr>
        <p:spPr>
          <a:xfrm>
            <a:off x="274677" y="824678"/>
            <a:ext cx="8479030" cy="59632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Font typeface="+mj-lt"/>
              <a:buAutoNum type="alphaLcParenR"/>
              <a:defRPr sz="2000" kern="1200">
                <a:solidFill>
                  <a:schemeClr val="tx1"/>
                </a:solidFill>
                <a:latin typeface="+mn-lt"/>
                <a:ea typeface="+mn-ea"/>
                <a:cs typeface="+mn-cs"/>
              </a:defRPr>
            </a:lvl2pPr>
            <a:lvl3pPr marL="1203325" indent="-288925" algn="l" defTabSz="914400" rtl="0" eaLnBrk="1" latinLnBrk="0" hangingPunct="1">
              <a:lnSpc>
                <a:spcPct val="90000"/>
              </a:lnSpc>
              <a:spcBef>
                <a:spcPts val="500"/>
              </a:spcBef>
              <a:buFont typeface="+mj-lt"/>
              <a:buAutoNum type="arabicParen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alibri" panose="020F050202020403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defTabSz="858838">
              <a:lnSpc>
                <a:spcPct val="100000"/>
              </a:lnSpc>
              <a:spcBef>
                <a:spcPts val="0"/>
              </a:spcBef>
              <a:buNone/>
            </a:pPr>
            <a:r>
              <a:rPr lang="en-US" sz="2600" dirty="0"/>
              <a:t>November 10, 2026 - NASA Langley’s Air Traffic Operation Laboratory presentation by Neil O’Connor (LAA Member).  Tour details to follow.</a:t>
            </a:r>
          </a:p>
          <a:p>
            <a:pPr marL="0" lvl="1" indent="0" defTabSz="858838">
              <a:lnSpc>
                <a:spcPct val="100000"/>
              </a:lnSpc>
              <a:spcBef>
                <a:spcPts val="0"/>
              </a:spcBef>
              <a:buNone/>
            </a:pPr>
            <a:endParaRPr lang="en-US" sz="2600" dirty="0"/>
          </a:p>
          <a:p>
            <a:pPr marL="0" lvl="1" indent="0" defTabSz="858838">
              <a:lnSpc>
                <a:spcPct val="100000"/>
              </a:lnSpc>
              <a:spcBef>
                <a:spcPts val="0"/>
              </a:spcBef>
              <a:buNone/>
            </a:pPr>
            <a:r>
              <a:rPr lang="en-US" sz="2600" dirty="0"/>
              <a:t>December 9, 2026 – Holiday Luncheon </a:t>
            </a:r>
          </a:p>
          <a:p>
            <a:pPr marL="0" lvl="1" indent="0" defTabSz="858838">
              <a:lnSpc>
                <a:spcPct val="100000"/>
              </a:lnSpc>
              <a:spcBef>
                <a:spcPts val="0"/>
              </a:spcBef>
              <a:buNone/>
            </a:pPr>
            <a:endParaRPr lang="en-US" sz="2600" u="sng" dirty="0"/>
          </a:p>
          <a:p>
            <a:pPr marL="0" lvl="1" indent="0" defTabSz="858838">
              <a:lnSpc>
                <a:spcPct val="100000"/>
              </a:lnSpc>
              <a:spcBef>
                <a:spcPts val="0"/>
              </a:spcBef>
              <a:buNone/>
            </a:pPr>
            <a:r>
              <a:rPr lang="en-US" sz="2600" u="sng" dirty="0"/>
              <a:t>Potential Speakers:</a:t>
            </a:r>
            <a:endParaRPr lang="en-US" sz="2600" dirty="0"/>
          </a:p>
          <a:p>
            <a:pPr marL="0" lvl="1" indent="0" defTabSz="858838">
              <a:lnSpc>
                <a:spcPct val="100000"/>
              </a:lnSpc>
              <a:spcBef>
                <a:spcPts val="0"/>
              </a:spcBef>
              <a:buNone/>
            </a:pPr>
            <a:r>
              <a:rPr lang="en-US" sz="2600" dirty="0"/>
              <a:t>Generation180 </a:t>
            </a:r>
          </a:p>
          <a:p>
            <a:pPr marL="0" lvl="1" indent="0" defTabSz="858838">
              <a:lnSpc>
                <a:spcPct val="100000"/>
              </a:lnSpc>
              <a:spcBef>
                <a:spcPts val="0"/>
              </a:spcBef>
              <a:buNone/>
            </a:pPr>
            <a:r>
              <a:rPr lang="en-US" sz="2600" dirty="0"/>
              <a:t>SCIFLI Update</a:t>
            </a:r>
          </a:p>
          <a:p>
            <a:pPr marL="0" indent="0" defTabSz="858838">
              <a:lnSpc>
                <a:spcPct val="100000"/>
              </a:lnSpc>
              <a:spcBef>
                <a:spcPts val="0"/>
              </a:spcBef>
              <a:buNone/>
            </a:pPr>
            <a:endParaRPr lang="en-US" sz="2200" b="1" i="1" dirty="0">
              <a:solidFill>
                <a:srgbClr val="FF0000"/>
              </a:solidFill>
            </a:endParaRPr>
          </a:p>
          <a:p>
            <a:pPr marL="0" indent="0" algn="ctr" defTabSz="858838">
              <a:lnSpc>
                <a:spcPct val="100000"/>
              </a:lnSpc>
              <a:spcBef>
                <a:spcPts val="0"/>
              </a:spcBef>
              <a:buNone/>
            </a:pPr>
            <a:endParaRPr lang="en-US" sz="2200" b="1" dirty="0"/>
          </a:p>
          <a:p>
            <a:pPr marL="0" indent="0" algn="ctr" defTabSz="858838">
              <a:lnSpc>
                <a:spcPct val="100000"/>
              </a:lnSpc>
              <a:spcBef>
                <a:spcPts val="0"/>
              </a:spcBef>
              <a:buNone/>
            </a:pPr>
            <a:r>
              <a:rPr lang="en-US" sz="2200" b="1" dirty="0"/>
              <a:t>Speaker suggestions?</a:t>
            </a:r>
          </a:p>
          <a:p>
            <a:pPr marL="0" indent="0" algn="ctr" defTabSz="858838">
              <a:lnSpc>
                <a:spcPct val="100000"/>
              </a:lnSpc>
              <a:spcBef>
                <a:spcPts val="0"/>
              </a:spcBef>
              <a:buNone/>
            </a:pPr>
            <a:r>
              <a:rPr lang="en-US" sz="2200" b="1" dirty="0"/>
              <a:t>Please talk to Susan McClain.</a:t>
            </a:r>
          </a:p>
          <a:p>
            <a:pPr marL="0" indent="0" defTabSz="858838">
              <a:lnSpc>
                <a:spcPct val="100000"/>
              </a:lnSpc>
              <a:spcBef>
                <a:spcPts val="0"/>
              </a:spcBef>
              <a:buNone/>
            </a:pPr>
            <a:endParaRPr lang="en-US" sz="2200" b="1" i="1" dirty="0">
              <a:solidFill>
                <a:srgbClr val="FF0000"/>
              </a:solidFill>
            </a:endParaRPr>
          </a:p>
        </p:txBody>
      </p:sp>
      <p:sp>
        <p:nvSpPr>
          <p:cNvPr id="5" name="TextBox 4">
            <a:extLst>
              <a:ext uri="{FF2B5EF4-FFF2-40B4-BE49-F238E27FC236}">
                <a16:creationId xmlns:a16="http://schemas.microsoft.com/office/drawing/2014/main" id="{05E7FC2B-CA47-865E-4C0E-FFE2CD0A8005}"/>
              </a:ext>
            </a:extLst>
          </p:cNvPr>
          <p:cNvSpPr txBox="1"/>
          <p:nvPr/>
        </p:nvSpPr>
        <p:spPr>
          <a:xfrm>
            <a:off x="535395" y="70034"/>
            <a:ext cx="8218312" cy="523220"/>
          </a:xfrm>
          <a:prstGeom prst="rect">
            <a:avLst/>
          </a:prstGeom>
          <a:noFill/>
        </p:spPr>
        <p:txBody>
          <a:bodyPr wrap="square" rtlCol="0">
            <a:spAutoFit/>
          </a:bodyPr>
          <a:lstStyle/>
          <a:p>
            <a:pPr algn="ctr"/>
            <a:r>
              <a:rPr lang="en-US" sz="2800" b="1" dirty="0"/>
              <a:t>Vice President Report – Upcoming Speakers</a:t>
            </a:r>
          </a:p>
        </p:txBody>
      </p:sp>
    </p:spTree>
    <p:extLst>
      <p:ext uri="{BB962C8B-B14F-4D97-AF65-F5344CB8AC3E}">
        <p14:creationId xmlns:p14="http://schemas.microsoft.com/office/powerpoint/2010/main" val="409082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Straight Connector 6"/>
          <p:cNvSpPr/>
          <p:nvPr/>
        </p:nvSpPr>
        <p:spPr>
          <a:xfrm>
            <a:off x="844547" y="601759"/>
            <a:ext cx="7454905" cy="5"/>
          </a:xfrm>
          <a:prstGeom prst="line">
            <a:avLst/>
          </a:prstGeom>
          <a:ln w="50800">
            <a:solidFill>
              <a:srgbClr val="8FAADC"/>
            </a:solidFill>
            <a:miter/>
          </a:ln>
        </p:spPr>
        <p:txBody>
          <a:bodyPr lIns="45718" tIns="45718" rIns="45718" bIns="45718"/>
          <a:lstStyle/>
          <a:p>
            <a:endParaRPr/>
          </a:p>
        </p:txBody>
      </p:sp>
      <p:sp>
        <p:nvSpPr>
          <p:cNvPr id="94" name="TextBox 7"/>
          <p:cNvSpPr txBox="1"/>
          <p:nvPr/>
        </p:nvSpPr>
        <p:spPr>
          <a:xfrm>
            <a:off x="639562" y="-18792"/>
            <a:ext cx="7949046" cy="5264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4289" tIns="34289" rIns="34289" bIns="34289">
            <a:spAutoFit/>
          </a:bodyPr>
          <a:lstStyle>
            <a:lvl1pPr algn="ctr" defTabSz="914400">
              <a:defRPr sz="3600">
                <a:latin typeface="+mn-lt"/>
                <a:ea typeface="+mn-ea"/>
                <a:cs typeface="+mn-cs"/>
                <a:sym typeface="Calibri"/>
              </a:defRPr>
            </a:lvl1pPr>
          </a:lstStyle>
          <a:p>
            <a:r>
              <a:t>Secretary’s Report</a:t>
            </a:r>
          </a:p>
        </p:txBody>
      </p:sp>
      <p:sp>
        <p:nvSpPr>
          <p:cNvPr id="95" name="Content Placeholder 3"/>
          <p:cNvSpPr txBox="1"/>
          <p:nvPr/>
        </p:nvSpPr>
        <p:spPr>
          <a:xfrm>
            <a:off x="229879" y="810208"/>
            <a:ext cx="8768411" cy="42673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a:spAutoFit/>
          </a:bodyPr>
          <a:lstStyle/>
          <a:p>
            <a:pPr marL="457200" indent="-457200" defTabSz="1828800">
              <a:spcBef>
                <a:spcPts val="600"/>
              </a:spcBef>
              <a:buSzPct val="100000"/>
              <a:buFont typeface="Arial"/>
              <a:buChar char="•"/>
              <a:defRPr sz="2400" b="1">
                <a:latin typeface="+mn-lt"/>
                <a:ea typeface="+mn-ea"/>
                <a:cs typeface="+mn-cs"/>
                <a:sym typeface="Calibri"/>
              </a:defRPr>
            </a:pPr>
            <a:r>
              <a:rPr lang="en-US" sz="2000" dirty="0"/>
              <a:t>April</a:t>
            </a:r>
            <a:r>
              <a:rPr sz="2000" dirty="0"/>
              <a:t> 202</a:t>
            </a:r>
            <a:r>
              <a:rPr lang="en-US" sz="2000" dirty="0"/>
              <a:t>6</a:t>
            </a:r>
            <a:r>
              <a:rPr sz="2000" dirty="0"/>
              <a:t> Board Meeting Minutes were approved and posted to Box</a:t>
            </a:r>
          </a:p>
          <a:p>
            <a:pPr marL="457200" indent="-457200" defTabSz="1828800">
              <a:spcBef>
                <a:spcPts val="600"/>
              </a:spcBef>
              <a:buSzPct val="100000"/>
              <a:buFont typeface="Arial"/>
              <a:buChar char="•"/>
              <a:defRPr sz="2400" b="1">
                <a:latin typeface="+mn-lt"/>
                <a:ea typeface="+mn-ea"/>
                <a:cs typeface="+mn-cs"/>
                <a:sym typeface="Calibri"/>
              </a:defRPr>
            </a:pPr>
            <a:r>
              <a:rPr sz="2000" dirty="0"/>
              <a:t>Attendance lists posted to Box</a:t>
            </a:r>
            <a:endParaRPr lang="en-US" sz="2000" dirty="0"/>
          </a:p>
          <a:p>
            <a:pPr marL="457200" indent="-457200" defTabSz="1828800">
              <a:spcBef>
                <a:spcPts val="600"/>
              </a:spcBef>
              <a:buSzPct val="100000"/>
              <a:buFont typeface="Arial"/>
              <a:buChar char="•"/>
              <a:defRPr sz="2400" b="1">
                <a:latin typeface="+mn-lt"/>
                <a:ea typeface="+mn-ea"/>
                <a:cs typeface="+mn-cs"/>
                <a:sym typeface="Calibri"/>
              </a:defRPr>
            </a:pPr>
            <a:r>
              <a:rPr sz="2000" dirty="0"/>
              <a:t>Significant Motions, Actions &amp; Discussions</a:t>
            </a:r>
            <a:r>
              <a:rPr lang="en-US" sz="2000" dirty="0"/>
              <a:t> from last meeting</a:t>
            </a:r>
            <a:r>
              <a:rPr sz="2000" dirty="0"/>
              <a:t>:</a:t>
            </a:r>
            <a:endParaRPr lang="en-US" sz="2000" dirty="0"/>
          </a:p>
          <a:p>
            <a:pPr marL="742950" lvl="1" indent="-285750">
              <a:spcBef>
                <a:spcPts val="600"/>
              </a:spcBef>
              <a:spcAft>
                <a:spcPts val="600"/>
              </a:spcAft>
              <a:buFont typeface="Arial" panose="020B0604020202020204" pitchFamily="34" charset="0"/>
              <a:buChar char="•"/>
            </a:pPr>
            <a:r>
              <a:rPr lang="en-US" dirty="0"/>
              <a:t>DISCUSSION that LARC is not accepting STEM engagement volunteer opportunities due to lack of staff led to an ACTION for </a:t>
            </a:r>
            <a:r>
              <a:rPr lang="en-US" b="1" dirty="0"/>
              <a:t>Susan to contact LARC lead to find out how LAA can support STEM volunteer opportunities</a:t>
            </a:r>
            <a:r>
              <a:rPr lang="en-US" dirty="0"/>
              <a:t>.</a:t>
            </a:r>
          </a:p>
          <a:p>
            <a:pPr marL="742950" lvl="1" indent="-285750">
              <a:spcBef>
                <a:spcPts val="600"/>
              </a:spcBef>
              <a:spcAft>
                <a:spcPts val="600"/>
              </a:spcAft>
              <a:buFont typeface="Arial" panose="020B0604020202020204" pitchFamily="34" charset="0"/>
              <a:buChar char="•"/>
            </a:pPr>
            <a:r>
              <a:rPr lang="en-US" dirty="0"/>
              <a:t>MOTION PASSED (Motion – Wes, 2nd – Lil) by unanimous vote to </a:t>
            </a:r>
            <a:r>
              <a:rPr lang="en-US" b="1" dirty="0"/>
              <a:t>spend $400 on Class of 2025 Retirement Celebration</a:t>
            </a:r>
            <a:r>
              <a:rPr lang="en-US" dirty="0"/>
              <a:t>. </a:t>
            </a:r>
          </a:p>
          <a:p>
            <a:pPr>
              <a:spcBef>
                <a:spcPts val="600"/>
              </a:spcBef>
              <a:tabLst>
                <a:tab pos="914400" algn="l"/>
                <a:tab pos="1828800" algn="l"/>
                <a:tab pos="2743200" algn="l"/>
                <a:tab pos="3657600" algn="l"/>
                <a:tab pos="4572000" algn="l"/>
                <a:tab pos="5486400" algn="l"/>
              </a:tabLst>
              <a:defRPr sz="1400">
                <a:uFill>
                  <a:solidFill>
                    <a:srgbClr val="000000"/>
                  </a:solidFill>
                </a:uFill>
              </a:defRPr>
            </a:pPr>
            <a:endParaRPr lang="en-US" sz="2000" b="1" dirty="0"/>
          </a:p>
          <a:p>
            <a:pPr algn="ctr">
              <a:lnSpc>
                <a:spcPct val="87916"/>
              </a:lnSpc>
              <a:spcBef>
                <a:spcPts val="600"/>
              </a:spcBef>
              <a:buSzPct val="100000"/>
              <a:tabLst>
                <a:tab pos="914400" algn="l"/>
                <a:tab pos="1828800" algn="l"/>
                <a:tab pos="2743200" algn="l"/>
                <a:tab pos="3657600" algn="l"/>
                <a:tab pos="4572000" algn="l"/>
                <a:tab pos="5486400" algn="l"/>
              </a:tabLst>
              <a:defRPr sz="2100" b="1">
                <a:uFill>
                  <a:solidFill>
                    <a:srgbClr val="000000"/>
                  </a:solidFill>
                </a:uFill>
                <a:latin typeface="+mn-lt"/>
                <a:ea typeface="+mn-ea"/>
                <a:cs typeface="+mn-cs"/>
                <a:sym typeface="Calibri"/>
              </a:defRPr>
            </a:pPr>
            <a:endParaRPr lang="en-US" sz="2000" i="1" dirty="0">
              <a:solidFill>
                <a:srgbClr val="FF0000"/>
              </a:solidFill>
            </a:endParaRPr>
          </a:p>
          <a:p>
            <a:pPr algn="ctr">
              <a:lnSpc>
                <a:spcPct val="87916"/>
              </a:lnSpc>
              <a:spcBef>
                <a:spcPts val="600"/>
              </a:spcBef>
              <a:buSzPct val="100000"/>
              <a:tabLst>
                <a:tab pos="914400" algn="l"/>
                <a:tab pos="1828800" algn="l"/>
                <a:tab pos="2743200" algn="l"/>
                <a:tab pos="3657600" algn="l"/>
                <a:tab pos="4572000" algn="l"/>
                <a:tab pos="5486400" algn="l"/>
              </a:tabLst>
              <a:defRPr sz="2100" b="1">
                <a:uFill>
                  <a:solidFill>
                    <a:srgbClr val="000000"/>
                  </a:solidFill>
                </a:uFill>
                <a:latin typeface="+mn-lt"/>
                <a:ea typeface="+mn-ea"/>
                <a:cs typeface="+mn-cs"/>
                <a:sym typeface="Calibri"/>
              </a:defRPr>
            </a:pPr>
            <a:endParaRPr lang="en-US" sz="2000" i="1" dirty="0">
              <a:solidFill>
                <a:srgbClr val="FF0000"/>
              </a:solidFill>
            </a:endParaRPr>
          </a:p>
          <a:p>
            <a:pPr algn="ctr">
              <a:lnSpc>
                <a:spcPct val="87916"/>
              </a:lnSpc>
              <a:spcBef>
                <a:spcPts val="600"/>
              </a:spcBef>
              <a:buSzPct val="100000"/>
              <a:tabLst>
                <a:tab pos="914400" algn="l"/>
                <a:tab pos="1828800" algn="l"/>
                <a:tab pos="2743200" algn="l"/>
                <a:tab pos="3657600" algn="l"/>
                <a:tab pos="4572000" algn="l"/>
                <a:tab pos="5486400" algn="l"/>
              </a:tabLst>
              <a:defRPr sz="2100" b="1">
                <a:uFill>
                  <a:solidFill>
                    <a:srgbClr val="000000"/>
                  </a:solidFill>
                </a:uFill>
                <a:latin typeface="+mn-lt"/>
                <a:ea typeface="+mn-ea"/>
                <a:cs typeface="+mn-cs"/>
                <a:sym typeface="Calibri"/>
              </a:defRPr>
            </a:pPr>
            <a:r>
              <a:rPr lang="en-US" sz="2000" i="1" dirty="0">
                <a:solidFill>
                  <a:srgbClr val="FF0000"/>
                </a:solidFill>
              </a:rPr>
              <a:t>PLEASE SIGN THE BOARD ATTENDANCE SHEET BEFORE YOU LEAVE!</a:t>
            </a:r>
          </a:p>
        </p:txBody>
      </p:sp>
      <p:sp>
        <p:nvSpPr>
          <p:cNvPr id="96" name="Slide Number Placeholder 1"/>
          <p:cNvSpPr txBox="1">
            <a:spLocks noGrp="1"/>
          </p:cNvSpPr>
          <p:nvPr>
            <p:ph type="sldNum" sz="quarter" idx="4294967295"/>
          </p:nvPr>
        </p:nvSpPr>
        <p:spPr>
          <a:xfrm>
            <a:off x="8333971" y="6414763"/>
            <a:ext cx="181378" cy="2483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latin typeface="Calibri Light"/>
                <a:ea typeface="Calibri Light"/>
                <a:cs typeface="Calibri Light"/>
                <a:sym typeface="Calibri Light"/>
              </a:defRPr>
            </a:lvl1pPr>
          </a:lstStyle>
          <a:p>
            <a:fld id="{86CB4B4D-7CA3-9044-876B-883B54F8677D}" type="slidenum">
              <a:rPr/>
              <a:t>7</a:t>
            </a:fld>
            <a:endParaRPr/>
          </a:p>
        </p:txBody>
      </p:sp>
      <p:sp>
        <p:nvSpPr>
          <p:cNvPr id="2" name="TextBox 1">
            <a:extLst>
              <a:ext uri="{FF2B5EF4-FFF2-40B4-BE49-F238E27FC236}">
                <a16:creationId xmlns:a16="http://schemas.microsoft.com/office/drawing/2014/main" id="{CAE4F1CE-34C4-4416-9C1E-1B1D31280376}"/>
              </a:ext>
            </a:extLst>
          </p:cNvPr>
          <p:cNvSpPr txBox="1"/>
          <p:nvPr/>
        </p:nvSpPr>
        <p:spPr>
          <a:xfrm>
            <a:off x="6692688" y="6623207"/>
            <a:ext cx="2451312" cy="253916"/>
          </a:xfrm>
          <a:prstGeom prst="rect">
            <a:avLst/>
          </a:prstGeom>
          <a:noFill/>
        </p:spPr>
        <p:txBody>
          <a:bodyPr wrap="none" rtlCol="0">
            <a:spAutoFit/>
          </a:bodyPr>
          <a:lstStyle/>
          <a:p>
            <a:r>
              <a:rPr lang="en-US" sz="1050" i="1" dirty="0"/>
              <a:t>*Committee Chair appointed by President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B854F-9A47-4DA0-F4F3-8F0788260E3A}"/>
              </a:ext>
            </a:extLst>
          </p:cNvPr>
          <p:cNvSpPr>
            <a:spLocks noGrp="1"/>
          </p:cNvSpPr>
          <p:nvPr>
            <p:ph type="title"/>
          </p:nvPr>
        </p:nvSpPr>
        <p:spPr>
          <a:xfrm>
            <a:off x="457200" y="138003"/>
            <a:ext cx="8229600" cy="698757"/>
          </a:xfrm>
        </p:spPr>
        <p:txBody>
          <a:bodyPr/>
          <a:lstStyle/>
          <a:p>
            <a:pPr algn="ctr"/>
            <a:r>
              <a:rPr lang="en-US" sz="2700" b="1" dirty="0"/>
              <a:t>Ad Hoc Committee: Donation Guidelines/Process</a:t>
            </a:r>
            <a:endParaRPr lang="en-US" b="1" dirty="0">
              <a:solidFill>
                <a:srgbClr val="FF0000"/>
              </a:solidFill>
            </a:endParaRPr>
          </a:p>
        </p:txBody>
      </p:sp>
      <p:sp>
        <p:nvSpPr>
          <p:cNvPr id="3" name="Content Placeholder 2">
            <a:extLst>
              <a:ext uri="{FF2B5EF4-FFF2-40B4-BE49-F238E27FC236}">
                <a16:creationId xmlns:a16="http://schemas.microsoft.com/office/drawing/2014/main" id="{12526746-5418-68DF-A7FC-15447683B929}"/>
              </a:ext>
            </a:extLst>
          </p:cNvPr>
          <p:cNvSpPr>
            <a:spLocks noGrp="1"/>
          </p:cNvSpPr>
          <p:nvPr>
            <p:ph idx="1"/>
          </p:nvPr>
        </p:nvSpPr>
        <p:spPr>
          <a:xfrm>
            <a:off x="457200" y="985705"/>
            <a:ext cx="8229600" cy="4886590"/>
          </a:xfrm>
        </p:spPr>
        <p:txBody>
          <a:bodyPr>
            <a:normAutofit/>
          </a:bodyPr>
          <a:lstStyle/>
          <a:p>
            <a:pPr marL="0" indent="0">
              <a:buNone/>
            </a:pPr>
            <a:r>
              <a:rPr lang="en-US" sz="2000" dirty="0">
                <a:latin typeface="+mj-ea"/>
              </a:rPr>
              <a:t>Develop a process for researching and selecting opportunities to donate LAA funds that align with our mission, including the following Guidelines:</a:t>
            </a:r>
          </a:p>
          <a:p>
            <a:pPr>
              <a:buFont typeface="Arial" panose="020B0604020202020204" pitchFamily="34" charset="0"/>
              <a:buChar char="•"/>
            </a:pPr>
            <a:r>
              <a:rPr lang="en-US" sz="2000" dirty="0">
                <a:latin typeface="+mj-ea"/>
              </a:rPr>
              <a:t>for funds needed by the LAA for non-discretionary and discretionary categories to enable determining funds available for donations</a:t>
            </a:r>
          </a:p>
          <a:p>
            <a:pPr>
              <a:buFont typeface="Arial" panose="020B0604020202020204" pitchFamily="34" charset="0"/>
              <a:buChar char="•"/>
            </a:pPr>
            <a:r>
              <a:rPr lang="en-US" sz="2000" dirty="0">
                <a:latin typeface="+mj-ea"/>
              </a:rPr>
              <a:t>for acquiring funds other than membership dues</a:t>
            </a:r>
          </a:p>
          <a:p>
            <a:pPr>
              <a:buFont typeface="Arial" panose="020B0604020202020204" pitchFamily="34" charset="0"/>
              <a:buChar char="•"/>
            </a:pPr>
            <a:r>
              <a:rPr lang="en-US" sz="2000" dirty="0">
                <a:latin typeface="+mj-ea"/>
              </a:rPr>
              <a:t>for determining donation fund level</a:t>
            </a:r>
          </a:p>
          <a:p>
            <a:pPr marL="0" indent="0">
              <a:buNone/>
            </a:pPr>
            <a:endParaRPr lang="en-US" sz="2000" dirty="0">
              <a:latin typeface="+mj-ea"/>
            </a:endParaRPr>
          </a:p>
          <a:p>
            <a:pPr marL="0" indent="0" algn="ctr">
              <a:buNone/>
            </a:pPr>
            <a:r>
              <a:rPr lang="en-US" sz="2000" dirty="0">
                <a:solidFill>
                  <a:srgbClr val="FF0000"/>
                </a:solidFill>
                <a:latin typeface="+mj-ea"/>
                <a:cs typeface="Times New Roman" panose="02020603050405020304" pitchFamily="18" charset="0"/>
              </a:rPr>
              <a:t>May Update</a:t>
            </a:r>
          </a:p>
          <a:p>
            <a:r>
              <a:rPr lang="en-US" sz="2000" dirty="0">
                <a:latin typeface="+mj-ea"/>
                <a:ea typeface="Calibri" panose="020F0502020204030204" pitchFamily="34" charset="0"/>
                <a:cs typeface="Times New Roman" panose="02020603050405020304" pitchFamily="18" charset="0"/>
              </a:rPr>
              <a:t>Team – Rick Ross, Bill Tomek, Dave Young</a:t>
            </a:r>
          </a:p>
          <a:p>
            <a:r>
              <a:rPr lang="en-US" sz="2000" dirty="0">
                <a:latin typeface="+mj-ea"/>
                <a:ea typeface="Calibri" panose="020F0502020204030204" pitchFamily="34" charset="0"/>
                <a:cs typeface="Times New Roman" panose="02020603050405020304" pitchFamily="18" charset="0"/>
              </a:rPr>
              <a:t>Met with Melvin Ferebee – Virginia Air and Space Center</a:t>
            </a:r>
          </a:p>
          <a:p>
            <a:pPr lvl="1"/>
            <a:r>
              <a:rPr lang="en-US" sz="2000" dirty="0">
                <a:latin typeface="+mj-ea"/>
                <a:ea typeface="Calibri" panose="020F0502020204030204" pitchFamily="34" charset="0"/>
                <a:cs typeface="Times New Roman" panose="02020603050405020304" pitchFamily="18" charset="0"/>
              </a:rPr>
              <a:t>Provided and discussed several ideas for donation opportunities</a:t>
            </a:r>
          </a:p>
          <a:p>
            <a:r>
              <a:rPr lang="en-US" sz="2000" dirty="0">
                <a:latin typeface="+mj-ea"/>
                <a:ea typeface="Calibri" panose="020F0502020204030204" pitchFamily="34" charset="0"/>
                <a:cs typeface="Times New Roman" panose="02020603050405020304" pitchFamily="18" charset="0"/>
              </a:rPr>
              <a:t>Developed summary charts on findings and recommendations</a:t>
            </a:r>
          </a:p>
        </p:txBody>
      </p:sp>
      <p:sp>
        <p:nvSpPr>
          <p:cNvPr id="4" name="Straight Connector 6">
            <a:extLst>
              <a:ext uri="{FF2B5EF4-FFF2-40B4-BE49-F238E27FC236}">
                <a16:creationId xmlns:a16="http://schemas.microsoft.com/office/drawing/2014/main" id="{B4269C1D-6DDD-C6C8-6423-A3ECECBD0C8C}"/>
              </a:ext>
            </a:extLst>
          </p:cNvPr>
          <p:cNvSpPr/>
          <p:nvPr/>
        </p:nvSpPr>
        <p:spPr>
          <a:xfrm>
            <a:off x="970671" y="832682"/>
            <a:ext cx="7454905" cy="5"/>
          </a:xfrm>
          <a:prstGeom prst="line">
            <a:avLst/>
          </a:prstGeom>
          <a:ln w="50800">
            <a:solidFill>
              <a:srgbClr val="8FAADC"/>
            </a:solidFill>
            <a:miter/>
          </a:ln>
        </p:spPr>
        <p:txBody>
          <a:bodyPr lIns="45718" tIns="45718" rIns="45718" bIns="45718"/>
          <a:lstStyle/>
          <a:p>
            <a:endParaRPr/>
          </a:p>
        </p:txBody>
      </p:sp>
    </p:spTree>
    <p:extLst>
      <p:ext uri="{BB962C8B-B14F-4D97-AF65-F5344CB8AC3E}">
        <p14:creationId xmlns:p14="http://schemas.microsoft.com/office/powerpoint/2010/main" val="2387061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B8FCC-C903-E0B3-2FA5-5C64B53F2F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829ED5-DB31-7998-E413-01E3CBC397B2}"/>
              </a:ext>
            </a:extLst>
          </p:cNvPr>
          <p:cNvSpPr>
            <a:spLocks noGrp="1"/>
          </p:cNvSpPr>
          <p:nvPr>
            <p:ph type="title"/>
          </p:nvPr>
        </p:nvSpPr>
        <p:spPr>
          <a:xfrm>
            <a:off x="457200" y="137998"/>
            <a:ext cx="8229600" cy="440071"/>
          </a:xfrm>
        </p:spPr>
        <p:txBody>
          <a:bodyPr>
            <a:normAutofit fontScale="90000"/>
          </a:bodyPr>
          <a:lstStyle/>
          <a:p>
            <a:pPr algn="ctr"/>
            <a:r>
              <a:rPr lang="en-US" sz="2700" b="1" dirty="0"/>
              <a:t>Ad Hoc Committee: Donation Guidelines/Process</a:t>
            </a:r>
            <a:endParaRPr lang="en-US" b="1" dirty="0">
              <a:solidFill>
                <a:srgbClr val="FF0000"/>
              </a:solidFill>
            </a:endParaRPr>
          </a:p>
        </p:txBody>
      </p:sp>
      <p:sp>
        <p:nvSpPr>
          <p:cNvPr id="3" name="Content Placeholder 2">
            <a:extLst>
              <a:ext uri="{FF2B5EF4-FFF2-40B4-BE49-F238E27FC236}">
                <a16:creationId xmlns:a16="http://schemas.microsoft.com/office/drawing/2014/main" id="{C030E57B-80D0-BBC4-A29B-D2FD060CB259}"/>
              </a:ext>
            </a:extLst>
          </p:cNvPr>
          <p:cNvSpPr>
            <a:spLocks noGrp="1"/>
          </p:cNvSpPr>
          <p:nvPr>
            <p:ph idx="1"/>
          </p:nvPr>
        </p:nvSpPr>
        <p:spPr>
          <a:xfrm>
            <a:off x="457200" y="822178"/>
            <a:ext cx="8229600" cy="5597658"/>
          </a:xfrm>
        </p:spPr>
        <p:txBody>
          <a:bodyPr>
            <a:normAutofit/>
          </a:bodyPr>
          <a:lstStyle/>
          <a:p>
            <a:pPr marL="0" marR="0" indent="0" algn="ctr">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Summary Report</a:t>
            </a:r>
          </a:p>
          <a:p>
            <a:pPr marL="0" marR="0" indent="0">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Team: Dave Young, Bill Tomek, Rick Ross, Ray Rhew</a:t>
            </a:r>
          </a:p>
          <a:p>
            <a:pPr marL="0" marR="0" indent="0">
              <a:buNone/>
            </a:pPr>
            <a:r>
              <a:rPr lang="en-US" sz="1800" u="sng" kern="100" dirty="0">
                <a:effectLst/>
                <a:latin typeface="Aptos" panose="020B0004020202020204" pitchFamily="34" charset="0"/>
                <a:ea typeface="Aptos" panose="020B0004020202020204" pitchFamily="34" charset="0"/>
                <a:cs typeface="Times New Roman" panose="02020603050405020304" pitchFamily="18" charset="0"/>
              </a:rPr>
              <a:t>Findings and Recommendations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Symbol"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Reviewed several organizations for potential donations (summary below).</a:t>
            </a:r>
          </a:p>
          <a:p>
            <a:pPr marL="342900" marR="0" lvl="0" indent="-342900">
              <a:buFont typeface="Symbol"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Draft budget development process that includes donation element and criteria.</a:t>
            </a:r>
          </a:p>
          <a:p>
            <a:pPr marL="342900" marR="0" lvl="0" indent="-342900">
              <a:buFont typeface="Symbol"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Recommended donations for 2026.</a:t>
            </a:r>
          </a:p>
          <a:p>
            <a:pPr marL="0" marR="0" indent="0">
              <a:buNone/>
            </a:pPr>
            <a:r>
              <a:rPr lang="en-US" sz="1800" u="sng" kern="100" dirty="0">
                <a:effectLst/>
                <a:latin typeface="Aptos" panose="020B0004020202020204" pitchFamily="34" charset="0"/>
                <a:ea typeface="Aptos" panose="020B0004020202020204" pitchFamily="34" charset="0"/>
                <a:cs typeface="Times New Roman" panose="02020603050405020304" pitchFamily="18" charset="0"/>
              </a:rPr>
              <a:t>Organizations Reviewed/Discussed</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Hampton Education Foundation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potential to support scholarships and or teacher grants in the $1K - $2.5K range </a:t>
            </a:r>
          </a:p>
          <a:p>
            <a:pPr marL="0" marR="0"/>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NASA Langley STEM Office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this time, personnel support within the organization a higher priority than financial donations</a:t>
            </a:r>
          </a:p>
          <a:p>
            <a:pPr marL="0" marR="0"/>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Virginia Space Grant Consortium</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potential for scholarship in the $1K to $2.5 K range</a:t>
            </a:r>
          </a:p>
          <a:p>
            <a:pPr marL="0" marR="0"/>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Virginia Air and Space Museum</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potential funding to support educational camps/programs in the $1K - $3K range</a:t>
            </a:r>
          </a:p>
        </p:txBody>
      </p:sp>
      <p:sp>
        <p:nvSpPr>
          <p:cNvPr id="4" name="Straight Connector 6">
            <a:extLst>
              <a:ext uri="{FF2B5EF4-FFF2-40B4-BE49-F238E27FC236}">
                <a16:creationId xmlns:a16="http://schemas.microsoft.com/office/drawing/2014/main" id="{E8163AA9-EEA5-1F31-1F78-D895C9DFCC5F}"/>
              </a:ext>
            </a:extLst>
          </p:cNvPr>
          <p:cNvSpPr/>
          <p:nvPr/>
        </p:nvSpPr>
        <p:spPr>
          <a:xfrm>
            <a:off x="949651" y="700121"/>
            <a:ext cx="7454905" cy="5"/>
          </a:xfrm>
          <a:prstGeom prst="line">
            <a:avLst/>
          </a:prstGeom>
          <a:ln w="50800">
            <a:solidFill>
              <a:srgbClr val="8FAADC"/>
            </a:solidFill>
            <a:miter/>
          </a:ln>
        </p:spPr>
        <p:txBody>
          <a:bodyPr lIns="45718" tIns="45718" rIns="45718" bIns="45718"/>
          <a:lstStyle/>
          <a:p>
            <a:endParaRPr/>
          </a:p>
        </p:txBody>
      </p:sp>
    </p:spTree>
    <p:extLst>
      <p:ext uri="{BB962C8B-B14F-4D97-AF65-F5344CB8AC3E}">
        <p14:creationId xmlns:p14="http://schemas.microsoft.com/office/powerpoint/2010/main" val="7207816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27213</TotalTime>
  <Words>2455</Words>
  <Application>Microsoft Office PowerPoint</Application>
  <PresentationFormat>On-screen Show (4:3)</PresentationFormat>
  <Paragraphs>252</Paragraphs>
  <Slides>21</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Aptos</vt:lpstr>
      <vt:lpstr>Arial</vt:lpstr>
      <vt:lpstr>Calibri</vt:lpstr>
      <vt:lpstr>Calibri Light</vt:lpstr>
      <vt:lpstr>Courier New</vt:lpstr>
      <vt:lpstr>Helvetica</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 Hoc Committee: Donation Guidelines/Process</vt:lpstr>
      <vt:lpstr>Ad Hoc Committee: Donation Guidelines/Process</vt:lpstr>
      <vt:lpstr>Ad Hoc Committee: Donation Guidelines/Process</vt:lpstr>
      <vt:lpstr>Ad Hoc Committee: Donation Guidelines/Process</vt:lpstr>
      <vt:lpstr>Ad Hoc Committee: Donation Guidelines/Process</vt:lpstr>
      <vt:lpstr>Old Business – Outstanding Action</vt:lpstr>
      <vt:lpstr>PowerPoint Presentation</vt:lpstr>
      <vt:lpstr>PowerPoint Presentation</vt:lpstr>
      <vt:lpstr>PowerPoint Presentation</vt:lpstr>
      <vt:lpstr>PowerPoint Presentation</vt:lpstr>
      <vt:lpstr>PowerPoint Presentation</vt:lpstr>
      <vt:lpstr>PowerPoint Presentation</vt:lpstr>
      <vt:lpstr>Old Business – Outstanding Action – Prior Month Info</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Rich and Kathy Ferrare</cp:lastModifiedBy>
  <cp:revision>761</cp:revision>
  <cp:lastPrinted>2026-02-08T19:09:16Z</cp:lastPrinted>
  <dcterms:created xsi:type="dcterms:W3CDTF">2020-07-01T00:58:21Z</dcterms:created>
  <dcterms:modified xsi:type="dcterms:W3CDTF">2026-05-11T18:40:05Z</dcterms:modified>
</cp:coreProperties>
</file>