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8" r:id="rId2"/>
    <p:sldId id="278" r:id="rId3"/>
    <p:sldId id="284" r:id="rId4"/>
    <p:sldId id="354" r:id="rId5"/>
    <p:sldId id="261" r:id="rId6"/>
    <p:sldId id="257" r:id="rId7"/>
    <p:sldId id="350" r:id="rId8"/>
    <p:sldId id="353" r:id="rId9"/>
    <p:sldId id="339" r:id="rId10"/>
    <p:sldId id="279" r:id="rId11"/>
    <p:sldId id="340" r:id="rId12"/>
    <p:sldId id="348" r:id="rId13"/>
    <p:sldId id="332" r:id="rId14"/>
    <p:sldId id="352" r:id="rId15"/>
    <p:sldId id="349" r:id="rId16"/>
    <p:sldId id="356" r:id="rId17"/>
    <p:sldId id="357" r:id="rId18"/>
    <p:sldId id="358" r:id="rId19"/>
    <p:sldId id="305" r:id="rId20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E5685E-BC79-DB06-96DF-EC99E18BC2CF}" name="susan mcclain" initials="sm" userId="f56c572ea234b6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0" autoAdjust="0"/>
  </p:normalViewPr>
  <p:slideViewPr>
    <p:cSldViewPr snapToGrid="0">
      <p:cViewPr varScale="1">
        <p:scale>
          <a:sx n="65" d="100"/>
          <a:sy n="65" d="100"/>
        </p:scale>
        <p:origin x="14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9T15:33:0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9T15:33:1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92B6DB2-2777-44E7-BBF6-141FB24B160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DB41479D-A99A-465B-80CF-8A040671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7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394C4-7577-4742-B25B-9529E14827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DF3F6-01C8-F8CA-E10F-4E1A66CB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57DD8-7D63-2316-0024-DF5C1F89A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181BC-7A97-4094-41BF-3864D4BB7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0D0CC-A3DD-9759-21E1-9E45DFDEB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79D-A99A-465B-80CF-8A0406715E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021A-D4A2-4E70-BA83-0D168782A34B}" type="datetime1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D781-6F9F-4781-8806-9180A05C5B10}" type="datetime1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8E45-F0E6-4651-8D6C-FB5B48B390DF}" type="datetime1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1B20-A55E-6F65-6B75-9E4503E3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3717-DF91-57DB-776F-F0F20FD38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61674-48C5-473B-D26D-0F2FBC7B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9486-46EF-44A6-8108-B73AEAF361DE}" type="datetime1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5464-E9AA-80BB-4919-B0ED1F91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B0BD-9470-AF1C-F2A0-803AB664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0276" y="6400415"/>
            <a:ext cx="275074" cy="276999"/>
          </a:xfrm>
        </p:spPr>
        <p:txBody>
          <a:bodyPr/>
          <a:lstStyle/>
          <a:p>
            <a:fld id="{885C55F7-7941-FF46-8BF1-EA0AD533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76" y="1363898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C0B5-7B29-4047-8CFF-FED4AFA7E34D}" type="datetime1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2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B4F5-D741-447F-8ACB-71FB44678091}" type="datetime1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8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6440-9FBB-4F86-BED1-25E1D9ECC700}" type="datetime1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ADE2-9B61-47A4-924E-1B89E2FDF235}" type="datetime1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3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16EC-1BC4-45A7-9A05-66A38A486634}" type="datetime1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AE26-1B9F-4F1B-9451-5B632A5CA4B1}" type="datetime1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E02C-2BDC-4207-B7C0-78521DB7348F}" type="datetime1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A4FC-EC49-497F-BB5B-A599F1DF25A5}" type="datetime1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/>
              <a:t>Agenda for LAA General Meeting – Jan 10, 2023</a:t>
            </a:r>
            <a:br>
              <a:rPr lang="en-US" sz="2000" b="1" dirty="0"/>
            </a:br>
            <a:r>
              <a:rPr lang="en-US" sz="2000" b="1" dirty="0"/>
              <a:t>11:30 AM to 1:00 PM</a:t>
            </a:r>
            <a:br>
              <a:rPr lang="en-US" sz="2000" b="1" dirty="0"/>
            </a:br>
            <a:r>
              <a:rPr lang="en-US" sz="2000" b="1" dirty="0">
                <a:solidFill>
                  <a:srgbClr val="FF0000"/>
                </a:solidFill>
              </a:rPr>
              <a:t>(Official business starts at 11:45 AM)</a:t>
            </a:r>
            <a:br>
              <a:rPr lang="en-US" sz="2000" b="1" dirty="0">
                <a:solidFill>
                  <a:srgbClr val="FF0000"/>
                </a:solidFill>
              </a:rPr>
            </a:br>
            <a:br>
              <a:rPr lang="en-US" sz="200" b="1" dirty="0"/>
            </a:br>
            <a:r>
              <a:rPr lang="en-US" sz="1600" b="1" u="sng" dirty="0"/>
              <a:t>Zoom Meeting</a:t>
            </a:r>
            <a:r>
              <a:rPr lang="en-US" sz="1600" b="1" dirty="0"/>
              <a:t>: See email for information to join the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2D78-7C5F-4F62-B89B-3A006DD87F63}" type="datetime1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F83D-39B8-4D33-9A80-A1323915A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7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325" indent="-2889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arenR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arc-exchange.larc.nasa.gov/clubs-athletic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larcalumni.or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61581871535636" TargetMode="External"/><Relationship Id="rId2" Type="http://schemas.openxmlformats.org/officeDocument/2006/relationships/hyperlink" Target="https://larcalumni.org/newsletter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2.xml"/><Relationship Id="rId5" Type="http://schemas.openxmlformats.org/officeDocument/2006/relationships/image" Target="../media/image5.png"/><Relationship Id="rId10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7DC85-A2B6-007F-E8D3-5BE838C6C39A}"/>
              </a:ext>
            </a:extLst>
          </p:cNvPr>
          <p:cNvSpPr txBox="1"/>
          <p:nvPr/>
        </p:nvSpPr>
        <p:spPr>
          <a:xfrm>
            <a:off x="727295" y="107399"/>
            <a:ext cx="74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Langley Alumni Association (LAA)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Membership 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</a:p>
          <a:p>
            <a:pPr algn="ctr">
              <a:spcAft>
                <a:spcPts val="600"/>
              </a:spcAft>
            </a:pP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April 14, 2026</a:t>
            </a:r>
            <a:endParaRPr lang="en-US" sz="2000" b="1" i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4E0992-DC20-9265-2C08-F18B8B8DD7B6}"/>
              </a:ext>
            </a:extLst>
          </p:cNvPr>
          <p:cNvCxnSpPr/>
          <p:nvPr/>
        </p:nvCxnSpPr>
        <p:spPr>
          <a:xfrm>
            <a:off x="611372" y="818317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triangle shaped logo with text&#10;&#10;Description automatically generated">
            <a:extLst>
              <a:ext uri="{FF2B5EF4-FFF2-40B4-BE49-F238E27FC236}">
                <a16:creationId xmlns:a16="http://schemas.microsoft.com/office/drawing/2014/main" id="{B923D663-8329-5E0B-0CE1-B39BC3EF4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2" y="833073"/>
            <a:ext cx="2313616" cy="2387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8D938-2FC2-39D2-833D-A1726285C0CB}"/>
              </a:ext>
            </a:extLst>
          </p:cNvPr>
          <p:cNvSpPr txBox="1"/>
          <p:nvPr/>
        </p:nvSpPr>
        <p:spPr>
          <a:xfrm>
            <a:off x="3589589" y="818317"/>
            <a:ext cx="5049077" cy="394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400" b="1" u="sng" dirty="0">
                <a:solidFill>
                  <a:srgbClr val="1104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2025 LAA Officers</a:t>
            </a:r>
            <a:endParaRPr lang="en-US" sz="1400" dirty="0">
              <a:solidFill>
                <a:srgbClr val="1104B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President: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Kathy Ferrare  (757 880-8676)</a:t>
            </a:r>
          </a:p>
          <a:p>
            <a:pPr marL="0" marR="0"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Vice-President and Programs: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Susan McClain (757 285-3778)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Secretary: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Jill Marlowe (757 209-2131)</a:t>
            </a:r>
          </a:p>
          <a:p>
            <a:pPr marL="0" marR="0"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Treasurer: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Ray Rhew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(757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880-5817)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Communications Officer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Richard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Hueschen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1400" b="0" i="0" dirty="0">
                <a:solidFill>
                  <a:srgbClr val="1D2228"/>
                </a:solidFill>
                <a:effectLst/>
              </a:rPr>
              <a:t>757 868-6453)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rgbClr val="1104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2025 Committee Chairs and Other Officials</a:t>
            </a:r>
          </a:p>
          <a:p>
            <a:pPr marL="0" marR="0"/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Membership Committee: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Amy Radford</a:t>
            </a:r>
          </a:p>
          <a:p>
            <a:pPr marL="0" marR="0"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Nominating Committee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Susan McClain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Hall of Honor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Mary Beth Wusk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Website and Newsletter Committee: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Rick Ross</a:t>
            </a:r>
          </a:p>
          <a:p>
            <a:pPr>
              <a:lnSpc>
                <a:spcPct val="115000"/>
              </a:lnSpc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IT Committee: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Roman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Paryz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Langley Representative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Eileen Nelson and Mariya Georgieva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Past President: 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 Palumbo</a:t>
            </a:r>
          </a:p>
          <a:p>
            <a:pPr marL="0" marR="0">
              <a:lnSpc>
                <a:spcPct val="115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Registered Agent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Geoff Tennille</a:t>
            </a:r>
          </a:p>
          <a:p>
            <a:pPr algn="ctr"/>
            <a:endParaRPr lang="en-US" sz="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1C143-0B72-1CE0-87B4-C050F2F186C1}"/>
              </a:ext>
            </a:extLst>
          </p:cNvPr>
          <p:cNvSpPr txBox="1"/>
          <p:nvPr/>
        </p:nvSpPr>
        <p:spPr>
          <a:xfrm>
            <a:off x="358783" y="4630737"/>
            <a:ext cx="85742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Aft>
                <a:spcPts val="600"/>
              </a:spcAft>
            </a:pPr>
            <a:r>
              <a:rPr lang="en-US" sz="1400" b="1" u="sng" dirty="0">
                <a:solidFill>
                  <a:srgbClr val="1104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Board Members-at-Large By Clas</a:t>
            </a:r>
            <a:r>
              <a:rPr lang="en-US" sz="1400" b="1" dirty="0">
                <a:solidFill>
                  <a:srgbClr val="1104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  <a:p>
            <a:pPr marL="0" marR="0">
              <a:spcAft>
                <a:spcPts val="600"/>
              </a:spcAft>
              <a:tabLst>
                <a:tab pos="1143000" algn="l"/>
                <a:tab pos="1828800" algn="l"/>
                <a:tab pos="2286000" algn="l"/>
                <a:tab pos="3657600" algn="l"/>
                <a:tab pos="4114800" algn="l"/>
                <a:tab pos="6172200" algn="l"/>
              </a:tabLst>
            </a:pPr>
            <a:r>
              <a:rPr lang="en-US" sz="14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2027	                 	    2028	       2029</a:t>
            </a:r>
          </a:p>
          <a:p>
            <a:pPr>
              <a:tabLst>
                <a:tab pos="1143000" algn="l"/>
                <a:tab pos="1770063" algn="l"/>
                <a:tab pos="2286000" algn="l"/>
                <a:tab pos="3657600" algn="l"/>
                <a:tab pos="3997325" algn="l"/>
                <a:tab pos="4173538" algn="l"/>
                <a:tab pos="6172200" algn="l"/>
              </a:tabLst>
            </a:pPr>
            <a:r>
              <a:rPr lang="en-US" sz="1400" dirty="0"/>
              <a:t>	Rich Antcliff		Mark Ballin	 Mike </a:t>
            </a:r>
            <a:r>
              <a:rPr lang="en-US" sz="1400" dirty="0" err="1"/>
              <a:t>Fremaux</a:t>
            </a:r>
            <a:endParaRPr lang="en-US" sz="1400" dirty="0"/>
          </a:p>
          <a:p>
            <a:pPr>
              <a:tabLst>
                <a:tab pos="1143000" algn="l"/>
                <a:tab pos="1828800" algn="l"/>
                <a:tab pos="2286000" algn="l"/>
                <a:tab pos="3657600" algn="l"/>
                <a:tab pos="3997325" algn="l"/>
                <a:tab pos="4173538" algn="l"/>
                <a:tab pos="6172200" algn="l"/>
              </a:tabLst>
            </a:pPr>
            <a:r>
              <a:rPr lang="en-US" sz="1400" dirty="0"/>
              <a:t>	Mary DiJoseph		Charlie Dunton	 Wes Goodman</a:t>
            </a:r>
          </a:p>
          <a:p>
            <a:pPr>
              <a:tabLst>
                <a:tab pos="1143000" algn="l"/>
                <a:tab pos="2286000" algn="l"/>
                <a:tab pos="3657600" algn="l"/>
                <a:tab pos="4173538" algn="l"/>
                <a:tab pos="6172200" algn="l"/>
              </a:tabLst>
            </a:pPr>
            <a:r>
              <a:rPr lang="en-US" sz="1400" dirty="0"/>
              <a:t>	Susan McClain		</a:t>
            </a:r>
            <a:r>
              <a:rPr lang="en-US" sz="1400" dirty="0" err="1"/>
              <a:t>Odilyn</a:t>
            </a:r>
            <a:r>
              <a:rPr lang="en-US" sz="1400" dirty="0"/>
              <a:t> Luck	 Jill Marlowe</a:t>
            </a:r>
          </a:p>
          <a:p>
            <a:pPr>
              <a:tabLst>
                <a:tab pos="1143000" algn="l"/>
                <a:tab pos="1828800" algn="l"/>
                <a:tab pos="2286000" algn="l"/>
                <a:tab pos="3657600" algn="l"/>
                <a:tab pos="4173538" algn="l"/>
                <a:tab pos="6172200" algn="l"/>
              </a:tabLst>
            </a:pPr>
            <a:r>
              <a:rPr lang="en-US" sz="1400" dirty="0"/>
              <a:t>	Craig </a:t>
            </a:r>
            <a:r>
              <a:rPr lang="en-US" sz="1400" dirty="0" err="1"/>
              <a:t>Ohlhorst</a:t>
            </a:r>
            <a:r>
              <a:rPr lang="en-US" sz="1400" dirty="0"/>
              <a:t>		Roman </a:t>
            </a:r>
            <a:r>
              <a:rPr lang="en-US" sz="1400" dirty="0" err="1"/>
              <a:t>Paryz</a:t>
            </a:r>
            <a:r>
              <a:rPr lang="en-US" sz="1400" dirty="0"/>
              <a:t>	 Neil O’Connor</a:t>
            </a:r>
          </a:p>
          <a:p>
            <a:pPr>
              <a:tabLst>
                <a:tab pos="1143000" algn="l"/>
                <a:tab pos="2286000" algn="l"/>
                <a:tab pos="3657600" algn="l"/>
                <a:tab pos="4173538" algn="l"/>
                <a:tab pos="6172200" algn="l"/>
              </a:tabLst>
            </a:pPr>
            <a:r>
              <a:rPr lang="en-US" sz="1400" dirty="0"/>
              <a:t>	Tony Pototzky		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Liliana Richwine 	 Amy Radford		</a:t>
            </a:r>
          </a:p>
          <a:p>
            <a:pPr>
              <a:tabLst>
                <a:tab pos="1143000" algn="l"/>
                <a:tab pos="2286000" algn="l"/>
                <a:tab pos="3657600" algn="l"/>
                <a:tab pos="4173538" algn="l"/>
                <a:tab pos="6172200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Ray Rhew 		</a:t>
            </a:r>
            <a:r>
              <a:rPr lang="en-US" sz="1400" dirty="0"/>
              <a:t>Eric </a:t>
            </a:r>
            <a:r>
              <a:rPr lang="en-US" sz="1400" dirty="0" err="1"/>
              <a:t>Rissling</a:t>
            </a:r>
            <a:r>
              <a:rPr lang="en-US" sz="1400" dirty="0"/>
              <a:t>	 Ray Whipple</a:t>
            </a:r>
          </a:p>
          <a:p>
            <a:pPr>
              <a:tabLst>
                <a:tab pos="1143000" algn="l"/>
                <a:tab pos="2286000" algn="l"/>
                <a:tab pos="3657600" algn="l"/>
                <a:tab pos="4173538" algn="l"/>
                <a:tab pos="6172200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	Geoffrey Tennille </a:t>
            </a:r>
            <a:r>
              <a:rPr lang="en-US" sz="1400" dirty="0"/>
              <a:t>			 Dave Young</a:t>
            </a:r>
          </a:p>
        </p:txBody>
      </p:sp>
      <p:pic>
        <p:nvPicPr>
          <p:cNvPr id="3" name="Picture 2" descr="A qr code with a blue border&#10;&#10;AI-generated content may be incorrect.">
            <a:extLst>
              <a:ext uri="{FF2B5EF4-FFF2-40B4-BE49-F238E27FC236}">
                <a16:creationId xmlns:a16="http://schemas.microsoft.com/office/drawing/2014/main" id="{0B336884-F4DF-6B18-01D6-0325351F5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0" y="3349339"/>
            <a:ext cx="1028700" cy="998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5EAA2-2CCD-DF89-688A-1954451975AA}"/>
              </a:ext>
            </a:extLst>
          </p:cNvPr>
          <p:cNvSpPr txBox="1"/>
          <p:nvPr/>
        </p:nvSpPr>
        <p:spPr>
          <a:xfrm>
            <a:off x="1169754" y="4417809"/>
            <a:ext cx="1462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400" b="1" u="sng" dirty="0">
                <a:solidFill>
                  <a:srgbClr val="1104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Larcalumni.org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13B39-4F07-3D18-F136-6EE986AD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817" y="6385477"/>
            <a:ext cx="2057400" cy="273232"/>
          </a:xfrm>
        </p:spPr>
        <p:txBody>
          <a:bodyPr/>
          <a:lstStyle/>
          <a:p>
            <a:r>
              <a:rPr lang="en-US" dirty="0"/>
              <a:t>1 Rev 1</a:t>
            </a:r>
          </a:p>
        </p:txBody>
      </p:sp>
    </p:spTree>
    <p:extLst>
      <p:ext uri="{BB962C8B-B14F-4D97-AF65-F5344CB8AC3E}">
        <p14:creationId xmlns:p14="http://schemas.microsoft.com/office/powerpoint/2010/main" val="310103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4569-89A6-6CCB-DB7C-8F2C7EAC5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01BC00-2469-2F6D-837E-0069E3065B92}"/>
              </a:ext>
            </a:extLst>
          </p:cNvPr>
          <p:cNvCxnSpPr/>
          <p:nvPr/>
        </p:nvCxnSpPr>
        <p:spPr>
          <a:xfrm>
            <a:off x="479614" y="822058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4444CD-0808-9CBB-4912-90249FF78A92}"/>
              </a:ext>
            </a:extLst>
          </p:cNvPr>
          <p:cNvSpPr txBox="1"/>
          <p:nvPr/>
        </p:nvSpPr>
        <p:spPr>
          <a:xfrm>
            <a:off x="2682516" y="175727"/>
            <a:ext cx="41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Membership Report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FBF90E1-E842-568A-4C47-4A55D9DCB971}"/>
              </a:ext>
            </a:extLst>
          </p:cNvPr>
          <p:cNvSpPr txBox="1">
            <a:spLocks/>
          </p:cNvSpPr>
          <p:nvPr/>
        </p:nvSpPr>
        <p:spPr>
          <a:xfrm>
            <a:off x="187503" y="984794"/>
            <a:ext cx="8573725" cy="344873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300" dirty="0"/>
              <a:t>Currently, we have 290 Active Members</a:t>
            </a:r>
          </a:p>
          <a:p>
            <a:pPr>
              <a:spcAft>
                <a:spcPts val="600"/>
              </a:spcAft>
            </a:pPr>
            <a:r>
              <a:rPr lang="en-US" sz="3300" dirty="0"/>
              <a:t>Reminder:  Effective April 6, members must scan their Activity Badge at the front gate</a:t>
            </a:r>
          </a:p>
          <a:p>
            <a:pPr marL="744538" lvl="1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If you have affiliations with other Langley activities, contact the associated POC to gain applicable access</a:t>
            </a:r>
          </a:p>
          <a:p>
            <a:pPr marL="1204913" lvl="2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hlinkClick r:id="rId2"/>
              </a:rPr>
              <a:t>LEA Clubs &amp; Athletics « Langley Exchange</a:t>
            </a:r>
            <a:endParaRPr lang="en-US" sz="2300" dirty="0"/>
          </a:p>
          <a:p>
            <a:pPr marL="744538" lvl="1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Some replacement badges were printed on the wrong type of card</a:t>
            </a:r>
          </a:p>
          <a:p>
            <a:pPr marL="1204913" lvl="2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On the back there should be a HID blue copyright lettering, a set of numbers and 4 gray dots on the side</a:t>
            </a:r>
          </a:p>
          <a:p>
            <a:pPr marL="0" indent="0">
              <a:spcAft>
                <a:spcPts val="600"/>
              </a:spcAft>
              <a:buNone/>
            </a:pPr>
            <a:endParaRPr lang="en-US" sz="3400" dirty="0"/>
          </a:p>
          <a:p>
            <a:pPr marL="28575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5EB48-7C3B-281B-933E-8A364F375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10" y="5235487"/>
            <a:ext cx="1699620" cy="181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6DF15-15F8-2484-4F1C-96BE991E001F}"/>
              </a:ext>
            </a:extLst>
          </p:cNvPr>
          <p:cNvSpPr txBox="1"/>
          <p:nvPr/>
        </p:nvSpPr>
        <p:spPr>
          <a:xfrm>
            <a:off x="-257335" y="6421012"/>
            <a:ext cx="4572000" cy="3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i="1" u="sng" kern="1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 sure to sign the attendance sheet!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EFAB0C-3BB2-5CE1-698C-F0A247FC2AB9}"/>
              </a:ext>
            </a:extLst>
          </p:cNvPr>
          <p:cNvGrpSpPr/>
          <p:nvPr/>
        </p:nvGrpSpPr>
        <p:grpSpPr>
          <a:xfrm>
            <a:off x="2072038" y="4016872"/>
            <a:ext cx="3912858" cy="2443869"/>
            <a:chOff x="2072038" y="4016872"/>
            <a:chExt cx="3912858" cy="24438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B8DCF-4FF6-19C7-E04A-5C027ABD1D65}"/>
                </a:ext>
              </a:extLst>
            </p:cNvPr>
            <p:cNvGrpSpPr/>
            <p:nvPr/>
          </p:nvGrpSpPr>
          <p:grpSpPr>
            <a:xfrm>
              <a:off x="2072038" y="4016872"/>
              <a:ext cx="3912858" cy="2443869"/>
              <a:chOff x="2072038" y="4016872"/>
              <a:chExt cx="3912858" cy="2443869"/>
            </a:xfrm>
          </p:grpSpPr>
          <p:pic>
            <p:nvPicPr>
              <p:cNvPr id="14" name="Picture 13" descr="The image shows a white surface with several small buttons, possibly a computer device.&#10;&#10;AI-generated content may be incorrect.">
                <a:extLst>
                  <a:ext uri="{FF2B5EF4-FFF2-40B4-BE49-F238E27FC236}">
                    <a16:creationId xmlns:a16="http://schemas.microsoft.com/office/drawing/2014/main" id="{B22D5233-55A0-7C8D-06A8-F4BCF373F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2576" y="4016872"/>
                <a:ext cx="3591024" cy="2310642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3B2B0F8-6071-9625-A664-45CFFFEB9C86}"/>
                  </a:ext>
                </a:extLst>
              </p:cNvPr>
              <p:cNvSpPr/>
              <p:nvPr/>
            </p:nvSpPr>
            <p:spPr>
              <a:xfrm>
                <a:off x="3935963" y="5920735"/>
                <a:ext cx="2048933" cy="540006"/>
              </a:xfrm>
              <a:prstGeom prst="ellipse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79577A3-24F5-A1E6-D4FC-3E3C8CBC101B}"/>
                  </a:ext>
                </a:extLst>
              </p:cNvPr>
              <p:cNvSpPr/>
              <p:nvPr/>
            </p:nvSpPr>
            <p:spPr>
              <a:xfrm>
                <a:off x="3352801" y="4130119"/>
                <a:ext cx="1682809" cy="406432"/>
              </a:xfrm>
              <a:prstGeom prst="ellipse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207C6E-8253-2C12-1661-E9706591BFF9}"/>
                  </a:ext>
                </a:extLst>
              </p:cNvPr>
              <p:cNvSpPr/>
              <p:nvPr/>
            </p:nvSpPr>
            <p:spPr>
              <a:xfrm>
                <a:off x="2072038" y="5992286"/>
                <a:ext cx="1087068" cy="396904"/>
              </a:xfrm>
              <a:prstGeom prst="ellipse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6D22D7-14FB-2F4A-5ADF-68A4E5D92FAF}"/>
                </a:ext>
              </a:extLst>
            </p:cNvPr>
            <p:cNvSpPr/>
            <p:nvPr/>
          </p:nvSpPr>
          <p:spPr>
            <a:xfrm rot="5240478">
              <a:off x="5205008" y="4960477"/>
              <a:ext cx="900051" cy="406432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26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AAD6A-2B34-6FE2-0E81-25158BF1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38523-5EA0-7552-3B8E-6EFFDD53E771}"/>
              </a:ext>
            </a:extLst>
          </p:cNvPr>
          <p:cNvSpPr txBox="1"/>
          <p:nvPr/>
        </p:nvSpPr>
        <p:spPr>
          <a:xfrm>
            <a:off x="306729" y="822058"/>
            <a:ext cx="853054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Membership Committee Initiative Updates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New LAA Welcome Video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Created a draft script and charts</a:t>
            </a:r>
          </a:p>
          <a:p>
            <a:pPr marL="18288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Next step – Make friends with media folks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Application Process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Met with Data Analytics Analyst on March 10 and meeting again April 14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Developed draft LAA application form</a:t>
            </a:r>
          </a:p>
          <a:p>
            <a:pPr marL="18288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70C0"/>
                </a:solidFill>
              </a:rPr>
              <a:t>Next step – Test form and collect feedback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Anyone interested in helping, please let me know at </a:t>
            </a:r>
            <a:r>
              <a:rPr lang="en-US" sz="2800" dirty="0">
                <a:hlinkClick r:id="rId2"/>
              </a:rPr>
              <a:t>Membership@larcalumni.org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088424-F4F4-4BB2-B09C-27DBDBDAB9F0}"/>
              </a:ext>
            </a:extLst>
          </p:cNvPr>
          <p:cNvCxnSpPr/>
          <p:nvPr/>
        </p:nvCxnSpPr>
        <p:spPr>
          <a:xfrm>
            <a:off x="479614" y="822058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5B65C6-2046-D23A-B8ED-37E45F45FF0E}"/>
              </a:ext>
            </a:extLst>
          </p:cNvPr>
          <p:cNvSpPr txBox="1"/>
          <p:nvPr/>
        </p:nvSpPr>
        <p:spPr>
          <a:xfrm>
            <a:off x="2682516" y="175727"/>
            <a:ext cx="41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Membership Report</a:t>
            </a:r>
          </a:p>
        </p:txBody>
      </p:sp>
    </p:spTree>
    <p:extLst>
      <p:ext uri="{BB962C8B-B14F-4D97-AF65-F5344CB8AC3E}">
        <p14:creationId xmlns:p14="http://schemas.microsoft.com/office/powerpoint/2010/main" val="354201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24E29-E6D9-1C23-BF45-C304C92D3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A4D48A-AFDA-7742-F7FA-71A49D991348}"/>
              </a:ext>
            </a:extLst>
          </p:cNvPr>
          <p:cNvCxnSpPr/>
          <p:nvPr/>
        </p:nvCxnSpPr>
        <p:spPr>
          <a:xfrm>
            <a:off x="611371" y="815818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19AE52-EE2B-3022-34E7-8FA22A6F990C}"/>
              </a:ext>
            </a:extLst>
          </p:cNvPr>
          <p:cNvSpPr txBox="1"/>
          <p:nvPr/>
        </p:nvSpPr>
        <p:spPr>
          <a:xfrm>
            <a:off x="907980" y="136524"/>
            <a:ext cx="762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Website &amp; Publications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312DE-618D-C436-4413-291A0527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BA965-66AD-E709-D070-2D3130798729}"/>
              </a:ext>
            </a:extLst>
          </p:cNvPr>
          <p:cNvSpPr txBox="1">
            <a:spLocks/>
          </p:cNvSpPr>
          <p:nvPr/>
        </p:nvSpPr>
        <p:spPr>
          <a:xfrm>
            <a:off x="353319" y="981104"/>
            <a:ext cx="8437359" cy="5469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 panose="020B0604020202020204" pitchFamily="34" charset="0"/>
              </a:rPr>
              <a:t>Prepared a booklet for the Class of 2025 Retirement Celebration</a:t>
            </a:r>
          </a:p>
          <a:p>
            <a:r>
              <a:rPr lang="en-US" sz="2800" dirty="0">
                <a:cs typeface="Arial" panose="020B0604020202020204" pitchFamily="34" charset="0"/>
              </a:rPr>
              <a:t>Updated the website with recent information &amp; events</a:t>
            </a:r>
          </a:p>
          <a:p>
            <a:r>
              <a:rPr lang="en-US" sz="2800" dirty="0">
                <a:cs typeface="Arial" panose="020B0604020202020204" pitchFamily="34" charset="0"/>
              </a:rPr>
              <a:t>March 2026 </a:t>
            </a:r>
            <a:r>
              <a:rPr lang="en-US" sz="2800" dirty="0">
                <a:cs typeface="Arial" panose="020B0604020202020204" pitchFamily="34" charset="0"/>
                <a:hlinkClick r:id="rId2"/>
              </a:rPr>
              <a:t>newsletter</a:t>
            </a:r>
            <a:r>
              <a:rPr lang="en-US" sz="2800" dirty="0">
                <a:cs typeface="Arial" panose="020B0604020202020204" pitchFamily="34" charset="0"/>
              </a:rPr>
              <a:t> is now available</a:t>
            </a:r>
          </a:p>
          <a:p>
            <a:r>
              <a:rPr lang="en-US" sz="2800" dirty="0">
                <a:cs typeface="Arial" panose="020B0604020202020204" pitchFamily="34" charset="0"/>
              </a:rPr>
              <a:t>LAA </a:t>
            </a:r>
            <a:r>
              <a:rPr lang="en-US" sz="2800" dirty="0">
                <a:cs typeface="Arial" panose="020B0604020202020204" pitchFamily="34" charset="0"/>
                <a:hlinkClick r:id="rId3"/>
              </a:rPr>
              <a:t>Facebook page</a:t>
            </a:r>
            <a:r>
              <a:rPr lang="en-US" sz="2800" dirty="0">
                <a:cs typeface="Arial" panose="020B0604020202020204" pitchFamily="34" charset="0"/>
              </a:rPr>
              <a:t> continues to grow</a:t>
            </a:r>
          </a:p>
          <a:p>
            <a:endParaRPr lang="en-US" sz="28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i="1" dirty="0">
                <a:cs typeface="Arial" panose="020B0604020202020204" pitchFamily="34" charset="0"/>
              </a:rPr>
              <a:t>Thanks to those who submitted newsletter articles!</a:t>
            </a:r>
          </a:p>
        </p:txBody>
      </p:sp>
    </p:spTree>
    <p:extLst>
      <p:ext uri="{BB962C8B-B14F-4D97-AF65-F5344CB8AC3E}">
        <p14:creationId xmlns:p14="http://schemas.microsoft.com/office/powerpoint/2010/main" val="365181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7"/>
          <p:cNvSpPr txBox="1"/>
          <p:nvPr/>
        </p:nvSpPr>
        <p:spPr>
          <a:xfrm>
            <a:off x="832755" y="40111"/>
            <a:ext cx="7094264" cy="6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914400">
              <a:defRPr sz="3600"/>
            </a:lvl1pPr>
          </a:lstStyle>
          <a:p>
            <a:pPr algn="ctr"/>
            <a:r>
              <a:rPr lang="en-US" b="1" dirty="0"/>
              <a:t>Hall of Honor</a:t>
            </a:r>
            <a:endParaRPr b="1" dirty="0"/>
          </a:p>
        </p:txBody>
      </p:sp>
      <p:sp>
        <p:nvSpPr>
          <p:cNvPr id="95" name="Straight Connector 6"/>
          <p:cNvSpPr/>
          <p:nvPr/>
        </p:nvSpPr>
        <p:spPr>
          <a:xfrm>
            <a:off x="832755" y="721598"/>
            <a:ext cx="7478489" cy="21773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76B04B1-DE48-C546-D0D4-F24D87EC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93E7E4-C1AE-4062-2219-F334486CA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B237F-BCB8-63BD-AB23-B0540CF0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C49AD-386D-2267-8903-0FDA3FBAFB51}"/>
              </a:ext>
            </a:extLst>
          </p:cNvPr>
          <p:cNvSpPr txBox="1"/>
          <p:nvPr/>
        </p:nvSpPr>
        <p:spPr>
          <a:xfrm>
            <a:off x="344366" y="1058324"/>
            <a:ext cx="8170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 with Trina Dyal (Acting Center Director) (April 8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Kick-off meeting with LAA Operations Committee (April 14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details to follow at May General Membership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Hall of Honor ceremony to occur during Langley’s 110</a:t>
            </a:r>
            <a:r>
              <a:rPr lang="en-US" sz="2400" baseline="30000" dirty="0"/>
              <a:t>th</a:t>
            </a:r>
            <a:r>
              <a:rPr lang="en-US" sz="2400" dirty="0"/>
              <a:t>  Year Celebration (Tentative: July 2027)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CEFF7-9E77-B17E-2406-ADA2C364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67F95-CC27-9595-5E76-5EF272525069}"/>
              </a:ext>
            </a:extLst>
          </p:cNvPr>
          <p:cNvCxnSpPr/>
          <p:nvPr/>
        </p:nvCxnSpPr>
        <p:spPr>
          <a:xfrm>
            <a:off x="594094" y="581343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59BDFF-E58B-F303-3711-B437A802C488}"/>
              </a:ext>
            </a:extLst>
          </p:cNvPr>
          <p:cNvSpPr txBox="1"/>
          <p:nvPr/>
        </p:nvSpPr>
        <p:spPr>
          <a:xfrm>
            <a:off x="0" y="121143"/>
            <a:ext cx="878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 Hoc Committee:  Retirement Protocols (NASA/LAA)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5948C75-18E5-8E59-75A7-415F3E5D0404}"/>
              </a:ext>
            </a:extLst>
          </p:cNvPr>
          <p:cNvSpPr txBox="1">
            <a:spLocks/>
          </p:cNvSpPr>
          <p:nvPr/>
        </p:nvSpPr>
        <p:spPr>
          <a:xfrm>
            <a:off x="91484" y="723242"/>
            <a:ext cx="8876670" cy="63457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Helvetica" panose="020B0604020202020204" pitchFamily="34" charset="0"/>
              </a:rPr>
              <a:t>Outstanding Action from LAA Board Meeting:  Retirement Protocol Question (Rich Antcliff) </a:t>
            </a:r>
            <a:r>
              <a:rPr lang="en-US" sz="2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Helvetica" panose="020B0604020202020204" pitchFamily="34" charset="0"/>
              </a:rPr>
              <a:t>– What is the protocol policy that NASA follows for retirements (album, certificates, party)?  Should the LAA have one?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Helvetica" panose="020B0604020202020204" pitchFamily="34" charset="0"/>
            </a:endParaRPr>
          </a:p>
          <a:p>
            <a:pPr defTabSz="1828800">
              <a:spcBef>
                <a:spcPts val="600"/>
              </a:spcBef>
              <a:buSzPct val="100000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dirty="0">
                <a:uFill>
                  <a:solidFill>
                    <a:srgbClr val="1B1B1B"/>
                  </a:solidFill>
                </a:uFill>
              </a:rPr>
              <a:t>March 2026 Update:  Retirement Celebration – May 1</a:t>
            </a:r>
            <a:r>
              <a:rPr lang="en-US" sz="1800" baseline="30000" dirty="0">
                <a:uFill>
                  <a:solidFill>
                    <a:srgbClr val="1B1B1B"/>
                  </a:solidFill>
                </a:uFill>
              </a:rPr>
              <a:t>st</a:t>
            </a:r>
            <a:r>
              <a:rPr lang="en-US" sz="1800" dirty="0">
                <a:uFill>
                  <a:solidFill>
                    <a:srgbClr val="1B1B1B"/>
                  </a:solidFill>
                </a:uFill>
              </a:rPr>
              <a:t> @ 3:00 pm Reid Center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i="1" dirty="0">
                <a:uFill>
                  <a:solidFill>
                    <a:srgbClr val="1B1B1B"/>
                  </a:solidFill>
                </a:uFill>
              </a:rPr>
              <a:t>Finalized initial plans with Steve Gayle (Office of the Director).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i="1" dirty="0">
                <a:uFill>
                  <a:solidFill>
                    <a:srgbClr val="1B1B1B"/>
                  </a:solidFill>
                </a:uFill>
              </a:rPr>
              <a:t>Invite will go to employees who retired January 1, 2025 – January 31, 2026.</a:t>
            </a:r>
          </a:p>
          <a:p>
            <a:pPr lvl="2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i="1" dirty="0">
                <a:uFill>
                  <a:solidFill>
                    <a:srgbClr val="1B1B1B"/>
                  </a:solidFill>
                </a:uFill>
              </a:rPr>
              <a:t>Celebration Activities:  Employee recognition, Class of 2025 photo, &amp; light refreshments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i="1" dirty="0">
                <a:uFill>
                  <a:solidFill>
                    <a:srgbClr val="1B1B1B"/>
                  </a:solidFill>
                </a:uFill>
              </a:rPr>
              <a:t>LAA members and Center employees will also be invited.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endParaRPr lang="en-US" sz="1800" i="1" dirty="0">
              <a:uFill>
                <a:solidFill>
                  <a:srgbClr val="1B1B1B"/>
                </a:solidFill>
              </a:uFill>
            </a:endParaRPr>
          </a:p>
          <a:p>
            <a:pPr defTabSz="1828800">
              <a:spcBef>
                <a:spcPts val="600"/>
              </a:spcBef>
              <a:buSzPct val="100000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b="1" i="1" dirty="0">
                <a:uFill>
                  <a:solidFill>
                    <a:srgbClr val="1B1B1B"/>
                  </a:solidFill>
                </a:uFill>
              </a:rPr>
              <a:t>April 2026 Update:  Retirement Celebration – May 1</a:t>
            </a:r>
            <a:r>
              <a:rPr lang="en-US" sz="1800" b="1" i="1" baseline="30000" dirty="0">
                <a:uFill>
                  <a:solidFill>
                    <a:srgbClr val="1B1B1B"/>
                  </a:solidFill>
                </a:uFill>
              </a:rPr>
              <a:t>st</a:t>
            </a:r>
            <a:r>
              <a:rPr lang="en-US" sz="1800" b="1" i="1" dirty="0">
                <a:uFill>
                  <a:solidFill>
                    <a:srgbClr val="1B1B1B"/>
                  </a:solidFill>
                </a:uFill>
              </a:rPr>
              <a:t> @ 3:00 pm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b="1" i="1" dirty="0">
                <a:uFill>
                  <a:solidFill>
                    <a:srgbClr val="1B1B1B"/>
                  </a:solidFill>
                </a:uFill>
              </a:rPr>
              <a:t>75 RSVP’s received inviting 90 guests / Estimated attendance 300 people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b="1" i="1" dirty="0">
                <a:uFill>
                  <a:solidFill>
                    <a:srgbClr val="1B1B1B"/>
                  </a:solidFill>
                </a:uFill>
              </a:rPr>
              <a:t>Completed and in graphics/printing:  Celebration program, certificates, retiree gift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b="1" i="1" dirty="0">
                <a:uFill>
                  <a:solidFill>
                    <a:srgbClr val="1B1B1B"/>
                  </a:solidFill>
                </a:uFill>
              </a:rPr>
              <a:t>Announcement to Center personnel placed on Inside Langley.  Flyer also to be sent to Langley organizations.</a:t>
            </a:r>
          </a:p>
          <a:p>
            <a:pPr lvl="1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800" b="1" i="1" dirty="0">
                <a:uFill>
                  <a:solidFill>
                    <a:srgbClr val="1B1B1B"/>
                  </a:solidFill>
                </a:uFill>
              </a:rPr>
              <a:t>Announcement to LAA members, request for one-day badges for LAA members (not retirees/guests to be celebrated), and request for volunteers</a:t>
            </a:r>
          </a:p>
          <a:p>
            <a:pPr lvl="2" defTabSz="18288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4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2000" b="1" i="1" u="sng" dirty="0">
                <a:solidFill>
                  <a:srgbClr val="FF0000"/>
                </a:solidFill>
                <a:uFill>
                  <a:solidFill>
                    <a:srgbClr val="1B1B1B"/>
                  </a:solidFill>
                </a:uFill>
              </a:rPr>
              <a:t>RSVP for a one-day badge and/or plan on volunteering due Sat, 4/19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334B2-74D3-E7F2-29DF-62A1BD12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CFE53-E9E6-6F04-686D-C2E895898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C7D37A-41EA-A380-9D43-F5D4FF8B2490}"/>
              </a:ext>
            </a:extLst>
          </p:cNvPr>
          <p:cNvCxnSpPr/>
          <p:nvPr/>
        </p:nvCxnSpPr>
        <p:spPr>
          <a:xfrm>
            <a:off x="611372" y="684917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30A80-C564-B0BB-7747-E25BB30E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4E667-466C-C8A6-9B51-B8BF9C527155}"/>
              </a:ext>
            </a:extLst>
          </p:cNvPr>
          <p:cNvSpPr txBox="1">
            <a:spLocks/>
          </p:cNvSpPr>
          <p:nvPr/>
        </p:nvSpPr>
        <p:spPr>
          <a:xfrm>
            <a:off x="345581" y="755771"/>
            <a:ext cx="8335574" cy="58546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FB0007"/>
                </a:solidFill>
              </a:rPr>
              <a:t>Langley Anniversary Orchestra</a:t>
            </a:r>
          </a:p>
          <a:p>
            <a:r>
              <a:rPr lang="en-US" dirty="0"/>
              <a:t>As part of NASA Langley’s celebration of the 250th Anniversary, they want to showcase the incredible musical talent within our center. </a:t>
            </a:r>
          </a:p>
          <a:p>
            <a:r>
              <a:rPr lang="en-US" dirty="0"/>
              <a:t>They are planning to assemble a special </a:t>
            </a:r>
            <a:r>
              <a:rPr lang="en-US" b="1" dirty="0"/>
              <a:t>Langley Anniversary Orchestra</a:t>
            </a:r>
            <a:r>
              <a:rPr lang="en-US" dirty="0"/>
              <a:t> and are inviting interested musicians to participate.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i="1" dirty="0"/>
              <a:t>Dates:  In late July or early August, they anticipate holding: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One afternoon rehearsal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A dress rehearsal the day of the concert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A late afternoon or evening concert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342900"/>
            <a:r>
              <a:rPr lang="en-US" i="1" dirty="0">
                <a:solidFill>
                  <a:srgbClr val="FF0000"/>
                </a:solidFill>
              </a:rPr>
              <a:t>The LAA will be sending out a request in April for members to sign up.  If you’d like to help organize this, please see Susan.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145C5-7856-A592-AC45-322A9D1F10BA}"/>
              </a:ext>
            </a:extLst>
          </p:cNvPr>
          <p:cNvSpPr txBox="1"/>
          <p:nvPr/>
        </p:nvSpPr>
        <p:spPr>
          <a:xfrm>
            <a:off x="0" y="89436"/>
            <a:ext cx="868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Vice President Report – Membership Involvement</a:t>
            </a:r>
          </a:p>
        </p:txBody>
      </p:sp>
      <p:pic>
        <p:nvPicPr>
          <p:cNvPr id="8" name="Graphic 7" descr="Music notes with solid fill">
            <a:extLst>
              <a:ext uri="{FF2B5EF4-FFF2-40B4-BE49-F238E27FC236}">
                <a16:creationId xmlns:a16="http://schemas.microsoft.com/office/drawing/2014/main" id="{1562D0D4-E34A-A364-7D2A-FE26424FAF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92401" y="4627592"/>
            <a:ext cx="914400" cy="914400"/>
          </a:xfrm>
          <a:prstGeom prst="rect">
            <a:avLst/>
          </a:prstGeom>
        </p:spPr>
      </p:pic>
      <p:pic>
        <p:nvPicPr>
          <p:cNvPr id="10" name="Graphic 9" descr="Electric guitar with solid fill">
            <a:extLst>
              <a:ext uri="{FF2B5EF4-FFF2-40B4-BE49-F238E27FC236}">
                <a16:creationId xmlns:a16="http://schemas.microsoft.com/office/drawing/2014/main" id="{5C71A84B-4081-1992-B350-2E00EB72A6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8047" y="4027277"/>
            <a:ext cx="914400" cy="914400"/>
          </a:xfrm>
          <a:prstGeom prst="rect">
            <a:avLst/>
          </a:prstGeom>
        </p:spPr>
      </p:pic>
      <p:pic>
        <p:nvPicPr>
          <p:cNvPr id="13" name="Graphic 12" descr="Treble clef outline">
            <a:extLst>
              <a:ext uri="{FF2B5EF4-FFF2-40B4-BE49-F238E27FC236}">
                <a16:creationId xmlns:a16="http://schemas.microsoft.com/office/drawing/2014/main" id="{2AA8C645-5650-4194-3C6C-52C6C15633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19" y="40703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835AA-0099-D79E-7BD1-B5B07477C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938318-A394-4DB6-7A69-1367602BDFD2}"/>
              </a:ext>
            </a:extLst>
          </p:cNvPr>
          <p:cNvCxnSpPr/>
          <p:nvPr/>
        </p:nvCxnSpPr>
        <p:spPr>
          <a:xfrm>
            <a:off x="611371" y="691201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8A41B-593E-CBCB-C52C-8DA409FA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CF83D-39B8-4D33-9A80-A1323915AE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A2712-8F0A-E243-4AEA-8A5F639F3753}"/>
              </a:ext>
            </a:extLst>
          </p:cNvPr>
          <p:cNvSpPr txBox="1">
            <a:spLocks/>
          </p:cNvSpPr>
          <p:nvPr/>
        </p:nvSpPr>
        <p:spPr>
          <a:xfrm>
            <a:off x="332484" y="824678"/>
            <a:ext cx="8479030" cy="5963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b="1" dirty="0">
                <a:solidFill>
                  <a:prstClr val="black"/>
                </a:solidFill>
              </a:rPr>
              <a:t>Class of 2025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Retirement Celebration</a:t>
            </a:r>
            <a:endParaRPr lang="en-US" sz="2600" b="1" dirty="0">
              <a:solidFill>
                <a:prstClr val="black"/>
              </a:solidFill>
            </a:endParaRPr>
          </a:p>
          <a:p>
            <a:pPr marL="914400" lvl="1" indent="-457200" defTabSz="858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May 1st @ 3:00 pm in the Reid Center</a:t>
            </a:r>
            <a:endParaRPr lang="en-US" sz="2600" dirty="0">
              <a:solidFill>
                <a:prstClr val="black"/>
              </a:solidFill>
            </a:endParaRPr>
          </a:p>
          <a:p>
            <a:pPr marL="914400" lvl="1" indent="-457200" defTabSz="858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uFill>
                  <a:solidFill>
                    <a:srgbClr val="1B1B1B"/>
                  </a:solidFill>
                </a:uFill>
              </a:rPr>
              <a:t>Sent to LAA Members:  Announcement to LAA members, request for one-day badges for LAA members (not retirees/guests to be celebrated), and request for volunteers</a:t>
            </a:r>
          </a:p>
          <a:p>
            <a:pPr marL="914400" lvl="1" indent="-457200" defTabSz="858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600" b="1" i="1" u="sng" dirty="0">
              <a:solidFill>
                <a:srgbClr val="FF0000"/>
              </a:solidFill>
              <a:uFill>
                <a:solidFill>
                  <a:srgbClr val="1B1B1B"/>
                </a:solidFill>
              </a:uFill>
            </a:endParaRPr>
          </a:p>
          <a:p>
            <a:pPr marL="0" lvl="1" indent="0" algn="ctr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b="1" i="1" u="sng" dirty="0">
                <a:solidFill>
                  <a:srgbClr val="FF0000"/>
                </a:solidFill>
                <a:uFill>
                  <a:solidFill>
                    <a:srgbClr val="1B1B1B"/>
                  </a:solidFill>
                </a:uFill>
              </a:rPr>
              <a:t>RSVP for a one-day badge and/or </a:t>
            </a:r>
          </a:p>
          <a:p>
            <a:pPr marL="0" lvl="1" indent="0" algn="ctr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b="1" i="1" u="sng" dirty="0">
                <a:solidFill>
                  <a:srgbClr val="FF0000"/>
                </a:solidFill>
                <a:uFill>
                  <a:solidFill>
                    <a:srgbClr val="1B1B1B"/>
                  </a:solidFill>
                </a:uFill>
              </a:rPr>
              <a:t>plan to volunteer due Friday, 4/17</a:t>
            </a:r>
          </a:p>
          <a:p>
            <a:pPr marL="457200" marR="0" lvl="1" indent="0" algn="l" defTabSz="858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858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457200" marR="0" lvl="1" indent="0" algn="ctr" defTabSz="858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Contact Lil Richwine</a:t>
            </a:r>
            <a:r>
              <a:rPr lang="en-US" sz="2600" i="1" dirty="0">
                <a:solidFill>
                  <a:prstClr val="black"/>
                </a:solidFill>
              </a:rPr>
              <a:t> if you have any questions.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858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58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F67AB-4183-2D65-DEDB-74624468C529}"/>
              </a:ext>
            </a:extLst>
          </p:cNvPr>
          <p:cNvSpPr txBox="1"/>
          <p:nvPr/>
        </p:nvSpPr>
        <p:spPr>
          <a:xfrm>
            <a:off x="535395" y="70034"/>
            <a:ext cx="821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 President Report – Upcoming Events</a:t>
            </a:r>
          </a:p>
        </p:txBody>
      </p:sp>
    </p:spTree>
    <p:extLst>
      <p:ext uri="{BB962C8B-B14F-4D97-AF65-F5344CB8AC3E}">
        <p14:creationId xmlns:p14="http://schemas.microsoft.com/office/powerpoint/2010/main" val="187290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7EA87-53CD-87E8-C788-535318E62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311816-9057-C245-3169-DA171B84261D}"/>
              </a:ext>
            </a:extLst>
          </p:cNvPr>
          <p:cNvCxnSpPr/>
          <p:nvPr/>
        </p:nvCxnSpPr>
        <p:spPr>
          <a:xfrm>
            <a:off x="611371" y="691201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A6226-D659-8E61-DA88-28380FA6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CF83D-39B8-4D33-9A80-A1323915AE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8C8E8-3FA7-07B3-C1ED-DC44F28F3707}"/>
              </a:ext>
            </a:extLst>
          </p:cNvPr>
          <p:cNvSpPr txBox="1">
            <a:spLocks/>
          </p:cNvSpPr>
          <p:nvPr/>
        </p:nvSpPr>
        <p:spPr>
          <a:xfrm>
            <a:off x="274677" y="824678"/>
            <a:ext cx="8479030" cy="5963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14, 2026 – Rick Ross (LAA Member):  Charlatans, Swindlers and Bilks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12, 2026 –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Quesst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 Update:  X-59 Soars: A New Era in Supersonic Flight Begins presentation by Lori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Ozoroski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NASA Langley 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9, 2026 – Tentative – Generation180.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Generation180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national nonprofit working to inspire and equip people to take action on clean energy in their homes and communities. 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14, 2026 – LAA Picnic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11, 2026 – Stephanie Letourneau, Wetlands Watch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78CBE-DD1A-E0F1-D5A8-4B29D539B094}"/>
              </a:ext>
            </a:extLst>
          </p:cNvPr>
          <p:cNvSpPr txBox="1"/>
          <p:nvPr/>
        </p:nvSpPr>
        <p:spPr>
          <a:xfrm>
            <a:off x="535395" y="70034"/>
            <a:ext cx="821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 President Report – Upcoming Speakers</a:t>
            </a:r>
          </a:p>
        </p:txBody>
      </p:sp>
    </p:spTree>
    <p:extLst>
      <p:ext uri="{BB962C8B-B14F-4D97-AF65-F5344CB8AC3E}">
        <p14:creationId xmlns:p14="http://schemas.microsoft.com/office/powerpoint/2010/main" val="89937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D096-E263-F2DB-0C2F-88BDD64D1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5DB31-8A8C-B5B1-C40F-12C6A5A52910}"/>
              </a:ext>
            </a:extLst>
          </p:cNvPr>
          <p:cNvCxnSpPr/>
          <p:nvPr/>
        </p:nvCxnSpPr>
        <p:spPr>
          <a:xfrm>
            <a:off x="611371" y="691201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8176F-F0F1-FB03-2BE9-216217C1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CF83D-39B8-4D33-9A80-A1323915AE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A3DD7-0C78-5B3B-6DC2-03C84BAE0BC4}"/>
              </a:ext>
            </a:extLst>
          </p:cNvPr>
          <p:cNvSpPr txBox="1">
            <a:spLocks/>
          </p:cNvSpPr>
          <p:nvPr/>
        </p:nvSpPr>
        <p:spPr>
          <a:xfrm>
            <a:off x="216061" y="824678"/>
            <a:ext cx="8611415" cy="5963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dirty="0"/>
              <a:t>September 8, 2026 – Allen Kilgore, Deputy Center Director, Update to the State of the Center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14, 2026 – Bryan Barmore, Master Naturalist Program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10, 2026 – Neil O’Connor, NASA Langley’s Air Traffic Operations Laboratory 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9, 2026 – Holiday Luncheon 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Speakers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</a:p>
          <a:p>
            <a:pPr marL="0" indent="-57150" defTabSz="85883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Kevin Marlowe – Large Language Models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E56FA-389D-A7E9-BB66-64F08CCD8367}"/>
              </a:ext>
            </a:extLst>
          </p:cNvPr>
          <p:cNvSpPr txBox="1"/>
          <p:nvPr/>
        </p:nvSpPr>
        <p:spPr>
          <a:xfrm>
            <a:off x="535395" y="70034"/>
            <a:ext cx="821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 President Report – Upcoming Speakers</a:t>
            </a:r>
          </a:p>
        </p:txBody>
      </p:sp>
    </p:spTree>
    <p:extLst>
      <p:ext uri="{BB962C8B-B14F-4D97-AF65-F5344CB8AC3E}">
        <p14:creationId xmlns:p14="http://schemas.microsoft.com/office/powerpoint/2010/main" val="307188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8C5B8-5769-06DF-B6BF-60AAB2D2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7CE6E0-80F4-0B20-34BF-C3FBE28E19A2}"/>
              </a:ext>
            </a:extLst>
          </p:cNvPr>
          <p:cNvCxnSpPr/>
          <p:nvPr/>
        </p:nvCxnSpPr>
        <p:spPr>
          <a:xfrm>
            <a:off x="611371" y="815818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03AB00-FF19-7554-B1AD-C45FE384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3568" y="6356351"/>
            <a:ext cx="511781" cy="365125"/>
          </a:xfrm>
        </p:spPr>
        <p:txBody>
          <a:bodyPr/>
          <a:lstStyle/>
          <a:p>
            <a:fld id="{992CF83D-39B8-4D33-9A80-A1323915AE1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C89C8E-16CE-7E65-A940-5394308CB34E}"/>
              </a:ext>
            </a:extLst>
          </p:cNvPr>
          <p:cNvSpPr txBox="1">
            <a:spLocks/>
          </p:cNvSpPr>
          <p:nvPr/>
        </p:nvSpPr>
        <p:spPr>
          <a:xfrm>
            <a:off x="531629" y="960985"/>
            <a:ext cx="7921256" cy="58424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454025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454025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F41FA-4CB2-C8AA-9AE2-92981A81EF1F}"/>
              </a:ext>
            </a:extLst>
          </p:cNvPr>
          <p:cNvSpPr txBox="1"/>
          <p:nvPr/>
        </p:nvSpPr>
        <p:spPr>
          <a:xfrm>
            <a:off x="611371" y="98841"/>
            <a:ext cx="821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Today’s Speaker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DABF5-F327-B333-6ABE-6675117021EA}"/>
              </a:ext>
            </a:extLst>
          </p:cNvPr>
          <p:cNvSpPr txBox="1"/>
          <p:nvPr/>
        </p:nvSpPr>
        <p:spPr>
          <a:xfrm>
            <a:off x="2256664" y="4942908"/>
            <a:ext cx="4927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Rick Ross</a:t>
            </a:r>
          </a:p>
          <a:p>
            <a:pPr algn="ctr"/>
            <a:r>
              <a:rPr lang="en-US" sz="2800" b="1" dirty="0"/>
              <a:t>Charlatans, Swindlers and Bilks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652B0-E03B-9E73-AC53-B5AE2691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17" y="1565189"/>
            <a:ext cx="2249563" cy="24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0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CDBDF-66D7-9EFE-BA42-F46B2F67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46996A-64CD-396F-F9C0-2BEB2504863B}"/>
              </a:ext>
            </a:extLst>
          </p:cNvPr>
          <p:cNvCxnSpPr>
            <a:cxnSpLocks/>
          </p:cNvCxnSpPr>
          <p:nvPr/>
        </p:nvCxnSpPr>
        <p:spPr>
          <a:xfrm>
            <a:off x="1251857" y="797316"/>
            <a:ext cx="6749143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99F6DF-5FD2-9FBF-2771-C9961A6296F0}"/>
              </a:ext>
            </a:extLst>
          </p:cNvPr>
          <p:cNvSpPr txBox="1"/>
          <p:nvPr/>
        </p:nvSpPr>
        <p:spPr>
          <a:xfrm>
            <a:off x="544406" y="27875"/>
            <a:ext cx="805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LAA General Membership Meeting – April 14, 2026</a:t>
            </a:r>
          </a:p>
          <a:p>
            <a:pPr algn="ctr"/>
            <a:r>
              <a:rPr lang="en-US" sz="2000" b="1" dirty="0"/>
              <a:t>11:30 PM to 1:00 PM</a:t>
            </a:r>
            <a:endParaRPr lang="en-US" sz="1600" b="1" dirty="0">
              <a:highlight>
                <a:srgbClr val="FFFF00"/>
              </a:highlight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1C5A8C-D049-5B4A-BCC4-D7A6FA408727}"/>
              </a:ext>
            </a:extLst>
          </p:cNvPr>
          <p:cNvSpPr txBox="1">
            <a:spLocks/>
          </p:cNvSpPr>
          <p:nvPr/>
        </p:nvSpPr>
        <p:spPr>
          <a:xfrm>
            <a:off x="280466" y="776879"/>
            <a:ext cx="8583065" cy="60532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Welcome &amp; President’s Report:  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Kathy Ferrare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b="1" dirty="0"/>
          </a:p>
          <a:p>
            <a:pPr marL="285750"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/>
              <a:t>Secretary’s Report:</a:t>
            </a:r>
            <a:r>
              <a:rPr lang="en-US" sz="1700" dirty="0"/>
              <a:t> Jill Marlowe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b="1" dirty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Treasurer’s Report / Ad Hoc Committee – Donation Guidelines/Process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Ray Rhew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Report: 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Dick Hueschen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Committee Reports: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: Amy Radford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Website and Newsletter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Rick Ross 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Information Technology: 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Roman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Paryz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 (pass)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Hall of Honor: 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Mary Beth Wusk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Ad Hoc Committee – Retirement Protocols (NASA/LAA):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Rich Antcliff  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925" indent="-273050">
              <a:lnSpc>
                <a:spcPct val="100000"/>
              </a:lnSpc>
              <a:spcBef>
                <a:spcPts val="0"/>
              </a:spcBef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Vice President’s Report: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Susan McClain</a:t>
            </a:r>
          </a:p>
          <a:p>
            <a:pPr marL="1587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1625" indent="-285750">
              <a:lnSpc>
                <a:spcPct val="100000"/>
              </a:lnSpc>
              <a:spcBef>
                <a:spcPts val="0"/>
              </a:spcBef>
            </a:pPr>
            <a:r>
              <a:rPr lang="en-US" sz="1700" b="1" i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Speaker: </a:t>
            </a:r>
            <a:r>
              <a:rPr lang="en-US" sz="1700" b="1" i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Rick Ross (LAA Member) - </a:t>
            </a:r>
            <a:r>
              <a:rPr lang="en-US" sz="1700" b="1" i="1" dirty="0">
                <a:solidFill>
                  <a:srgbClr val="00B050"/>
                </a:solidFill>
              </a:rPr>
              <a:t>Charlatans, Swindlers and Bilks</a:t>
            </a:r>
          </a:p>
          <a:p>
            <a:pPr marL="301625" indent="-285750">
              <a:lnSpc>
                <a:spcPct val="100000"/>
              </a:lnSpc>
              <a:spcBef>
                <a:spcPts val="0"/>
              </a:spcBef>
            </a:pPr>
            <a:endParaRPr lang="en-US" sz="17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01625" indent="-285750">
              <a:lnSpc>
                <a:spcPct val="100000"/>
              </a:lnSpc>
              <a:spcBef>
                <a:spcPts val="0"/>
              </a:spcBef>
            </a:pPr>
            <a:r>
              <a:rPr lang="en-US" sz="1700" b="1" dirty="0"/>
              <a:t>Next Meeting:</a:t>
            </a:r>
            <a:r>
              <a:rPr lang="en-US" sz="1700" dirty="0"/>
              <a:t>  </a:t>
            </a:r>
            <a:r>
              <a:rPr lang="en-US" sz="1700" b="1" dirty="0"/>
              <a:t>May 12, 2026 </a:t>
            </a:r>
            <a:r>
              <a:rPr lang="en-US" sz="1700" b="1" i="1" dirty="0"/>
              <a:t>– </a:t>
            </a:r>
            <a:r>
              <a:rPr lang="en-US" sz="1700" b="1" i="1" dirty="0" err="1"/>
              <a:t>Quesst</a:t>
            </a:r>
            <a:r>
              <a:rPr lang="en-US" sz="1700" b="1" i="1" dirty="0"/>
              <a:t> Project Update:  X-59 Soars: A New Era in Supersonic Flight Begins presentation by Lori </a:t>
            </a:r>
            <a:r>
              <a:rPr lang="en-US" sz="1700" b="1" i="1" dirty="0" err="1"/>
              <a:t>Ozoroski</a:t>
            </a:r>
            <a:r>
              <a:rPr lang="en-US" sz="1700" b="1" i="1" dirty="0"/>
              <a:t>, NASA Langley </a:t>
            </a:r>
          </a:p>
          <a:p>
            <a:pPr marL="1587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/>
          </a:p>
          <a:p>
            <a:pPr marL="288925" indent="-2730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1" dirty="0"/>
              <a:t>Adjourn:  Board Meeting next – </a:t>
            </a:r>
            <a:r>
              <a:rPr lang="en-US" sz="1700" b="1" i="1" dirty="0"/>
              <a:t>All LAA members are welcome!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B83EB-A82C-748E-D681-F20A9C2C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6131" y="6254482"/>
            <a:ext cx="2057400" cy="365125"/>
          </a:xfrm>
        </p:spPr>
        <p:txBody>
          <a:bodyPr/>
          <a:lstStyle/>
          <a:p>
            <a:fld id="{992CF83D-39B8-4D33-9A80-A1323915AE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7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7"/>
          <p:cNvSpPr txBox="1"/>
          <p:nvPr/>
        </p:nvSpPr>
        <p:spPr>
          <a:xfrm>
            <a:off x="2882008" y="-54560"/>
            <a:ext cx="3575942" cy="56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7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200" dirty="0"/>
              <a:t>President’s Report</a:t>
            </a:r>
            <a:endParaRPr sz="3200" dirty="0"/>
          </a:p>
        </p:txBody>
      </p:sp>
      <p:sp>
        <p:nvSpPr>
          <p:cNvPr id="173" name="Content Placeholder 3"/>
          <p:cNvSpPr txBox="1"/>
          <p:nvPr/>
        </p:nvSpPr>
        <p:spPr>
          <a:xfrm>
            <a:off x="691914" y="1266122"/>
            <a:ext cx="8016658" cy="34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342900" indent="-342900" defTabSz="685800"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 sz="4000" b="1">
                <a:latin typeface="Calibri"/>
                <a:ea typeface="Calibri"/>
                <a:cs typeface="Calibri"/>
                <a:sym typeface="Calibri"/>
              </a:defRPr>
            </a:pPr>
            <a:endParaRPr sz="2400" i="1" u="sng" dirty="0"/>
          </a:p>
        </p:txBody>
      </p:sp>
      <p:sp>
        <p:nvSpPr>
          <p:cNvPr id="2" name="Straight Connector 6">
            <a:extLst>
              <a:ext uri="{FF2B5EF4-FFF2-40B4-BE49-F238E27FC236}">
                <a16:creationId xmlns:a16="http://schemas.microsoft.com/office/drawing/2014/main" id="{CBD82527-6C5E-79D1-4EBF-F2B2F2EE484F}"/>
              </a:ext>
            </a:extLst>
          </p:cNvPr>
          <p:cNvSpPr/>
          <p:nvPr/>
        </p:nvSpPr>
        <p:spPr>
          <a:xfrm>
            <a:off x="611371" y="523421"/>
            <a:ext cx="7921257" cy="1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21693-4A0A-7B06-F7EE-98676AE8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83D-39B8-4D33-9A80-A1323915AE17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AAB35-1413-B3F0-570B-B723D88124E0}"/>
              </a:ext>
            </a:extLst>
          </p:cNvPr>
          <p:cNvSpPr txBox="1"/>
          <p:nvPr/>
        </p:nvSpPr>
        <p:spPr>
          <a:xfrm>
            <a:off x="163645" y="666262"/>
            <a:ext cx="864038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LAA Health:  Growth in Membership this month +5; Treasury is $23k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March 10, 2026, Board Meeting Discussions: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Exploring </a:t>
            </a:r>
            <a:r>
              <a:rPr lang="en-US" b="1" dirty="0"/>
              <a:t>more targeted use of LAA social media to amplify LARC impact</a:t>
            </a:r>
            <a:r>
              <a:rPr lang="en-US" dirty="0"/>
              <a:t>; Jill Marlowe, Rick Ross, and Amy Radford are discussing ways to strategically use LAA socials to amplify LARC contributions &amp; spawn opportunities.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you are interested in helping write social media content, please contact Rick Ross (Website &amp; Publication Committee Chair)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Potential </a:t>
            </a:r>
            <a:r>
              <a:rPr lang="en-US" b="1" dirty="0"/>
              <a:t>volunteer opportunities that Center Director Dyal raised </a:t>
            </a:r>
            <a:r>
              <a:rPr lang="en-US" dirty="0"/>
              <a:t>for LAA members; investigate LAA support OD is requesting for Viking 50th Event, FDRF ribbon cutting and cohort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Discussed support with several Office of the Director employees.  As requests come into the LAA, Susan McClain (Program Committee Chair) will request volunteer support.</a:t>
            </a:r>
          </a:p>
          <a:p>
            <a:pPr lvl="2"/>
            <a:endParaRPr lang="en-US" dirty="0"/>
          </a:p>
          <a:p>
            <a:pPr marL="285750" indent="-285750" defTabSz="858838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</a:rPr>
              <a:t>Class of 2025 Retirement Celebration / Many Volunteers are Needed</a:t>
            </a:r>
          </a:p>
          <a:p>
            <a:pPr marL="914400" lvl="1" indent="-457200" defTabSz="858838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May 1st @ 3:00 pm in the Reid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Hall of Honor – </a:t>
            </a:r>
            <a:r>
              <a:rPr lang="en-US" dirty="0"/>
              <a:t>Productive start-up meeting with Dr. Trina Dyal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7"/>
          <p:cNvSpPr txBox="1"/>
          <p:nvPr/>
        </p:nvSpPr>
        <p:spPr>
          <a:xfrm>
            <a:off x="2929402" y="147753"/>
            <a:ext cx="3462994" cy="526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914400">
              <a:defRPr sz="3600"/>
            </a:lvl1pPr>
          </a:lstStyle>
          <a:p>
            <a:r>
              <a:t>Secretary’s Report</a:t>
            </a:r>
          </a:p>
        </p:txBody>
      </p:sp>
      <p:sp>
        <p:nvSpPr>
          <p:cNvPr id="94" name="Content Placeholder 3"/>
          <p:cNvSpPr txBox="1"/>
          <p:nvPr/>
        </p:nvSpPr>
        <p:spPr>
          <a:xfrm>
            <a:off x="492369" y="1175918"/>
            <a:ext cx="7945336" cy="5069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342900" indent="-342900" defTabSz="685800">
              <a:spcBef>
                <a:spcPts val="700"/>
              </a:spcBef>
              <a:buSzPct val="100000"/>
              <a:buFont typeface="Arial"/>
              <a:buChar char="•"/>
              <a:defRPr sz="2200" b="1"/>
            </a:pPr>
            <a:r>
              <a:rPr lang="en-US" sz="2400" dirty="0"/>
              <a:t>March 2026 General Meeting minutes approved &amp; posted to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Attendance: 67 in person, 21 remote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 significant motions / actions / discussions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defTabSz="685800">
              <a:spcBef>
                <a:spcPts val="700"/>
              </a:spcBef>
              <a:buSzPct val="100000"/>
              <a:buFont typeface="Arial"/>
              <a:buChar char="•"/>
              <a:defRPr sz="2200" b="1"/>
            </a:pPr>
            <a:r>
              <a:rPr lang="en-US" sz="2400" dirty="0"/>
              <a:t>March</a:t>
            </a:r>
            <a:r>
              <a:rPr sz="2400" dirty="0"/>
              <a:t> 202</a:t>
            </a:r>
            <a:r>
              <a:rPr lang="en-US" sz="2400" dirty="0"/>
              <a:t>6</a:t>
            </a:r>
            <a:r>
              <a:rPr sz="2400" dirty="0"/>
              <a:t> Board Meeting Minutes approved &amp; posted to Box</a:t>
            </a:r>
            <a:endParaRPr lang="en-US" sz="2400" dirty="0"/>
          </a:p>
          <a:p>
            <a:pPr algn="ctr" defTabSz="685800">
              <a:spcBef>
                <a:spcPts val="700"/>
              </a:spcBef>
              <a:buSzPct val="100000"/>
              <a:defRPr sz="2200" b="1"/>
            </a:pPr>
            <a:endParaRPr lang="en-US" sz="36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685800">
              <a:spcBef>
                <a:spcPts val="700"/>
              </a:spcBef>
              <a:buSzPct val="100000"/>
              <a:defRPr sz="2200" b="1"/>
            </a:pPr>
            <a:r>
              <a:rPr lang="en-US" sz="2400" i="1" dirty="0">
                <a:solidFill>
                  <a:srgbClr val="FF0000"/>
                </a:solidFill>
              </a:rPr>
              <a:t>PLEASE SIGN THE ATTENDANCE SHEET BEFORE YOU LEAVE!</a:t>
            </a:r>
          </a:p>
          <a:p>
            <a:pPr defTabSz="685800">
              <a:spcBef>
                <a:spcPts val="700"/>
              </a:spcBef>
              <a:buSzPct val="100000"/>
              <a:defRPr sz="2200" b="1"/>
            </a:pPr>
            <a:endParaRPr lang="en-US" sz="4000" dirty="0"/>
          </a:p>
          <a:p>
            <a:pPr marL="342900" indent="-342900" defTabSz="685800">
              <a:spcBef>
                <a:spcPts val="700"/>
              </a:spcBef>
              <a:buSzPct val="100000"/>
              <a:buFont typeface="Arial"/>
              <a:buChar char="•"/>
              <a:defRPr sz="2200" b="1"/>
            </a:pPr>
            <a:endParaRPr lang="en-US" sz="4000" dirty="0"/>
          </a:p>
        </p:txBody>
      </p:sp>
      <p:sp>
        <p:nvSpPr>
          <p:cNvPr id="95" name="Straight Connector 6"/>
          <p:cNvSpPr/>
          <p:nvPr/>
        </p:nvSpPr>
        <p:spPr>
          <a:xfrm>
            <a:off x="832755" y="860300"/>
            <a:ext cx="7478489" cy="21773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76B04B1-DE48-C546-D0D4-F24D87EC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93E7E4-C1AE-4062-2219-F334486CA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7"/>
          <p:cNvSpPr txBox="1"/>
          <p:nvPr/>
        </p:nvSpPr>
        <p:spPr>
          <a:xfrm>
            <a:off x="237036" y="70338"/>
            <a:ext cx="866992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r>
              <a:rPr lang="en-US" sz="3200" dirty="0"/>
              <a:t>Treasurer Summary for March 2026</a:t>
            </a:r>
            <a:endParaRPr sz="3200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699DCD9-135B-2CA2-3ED4-C3236C09CFF3}"/>
              </a:ext>
            </a:extLst>
          </p:cNvPr>
          <p:cNvSpPr txBox="1">
            <a:spLocks/>
          </p:cNvSpPr>
          <p:nvPr/>
        </p:nvSpPr>
        <p:spPr>
          <a:xfrm>
            <a:off x="479613" y="972416"/>
            <a:ext cx="8184771" cy="564103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8001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AutoNum type="alphaLcParenR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99633" marR="0" indent="-385233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AutoNum type="arabicParenR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76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336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defRPr b="1"/>
            </a:pPr>
            <a:r>
              <a:rPr lang="en-US" sz="2000" b="1" dirty="0"/>
              <a:t>March 2026 Summary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Organization Share			$25.00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Money Market Savings		$3,959.92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Smart Checking			$3,718.86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Certificate of Deposit			$15,037.40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Total				$22,741.18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Increase (from February):		</a:t>
            </a:r>
            <a:r>
              <a:rPr lang="en-US" sz="1800" b="1" dirty="0">
                <a:solidFill>
                  <a:schemeClr val="accent6"/>
                </a:solidFill>
              </a:rPr>
              <a:t>$207.63</a:t>
            </a:r>
          </a:p>
          <a:p>
            <a:pPr lvl="2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Income:</a:t>
            </a:r>
          </a:p>
          <a:p>
            <a:pPr lvl="3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Interest</a:t>
            </a:r>
          </a:p>
          <a:p>
            <a:pPr lvl="3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Dues (7 yearly, 1 lifetime)</a:t>
            </a:r>
          </a:p>
          <a:p>
            <a:pPr lvl="2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Expenses</a:t>
            </a:r>
          </a:p>
          <a:p>
            <a:pPr lvl="3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None in January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Set-up 12-month Certificate of Deposit at LFCU</a:t>
            </a:r>
          </a:p>
          <a:p>
            <a:pPr lvl="1" hangingPunct="1">
              <a:buFont typeface="Arial" panose="020B0604020202020204" pitchFamily="34" charset="0"/>
              <a:buChar char="•"/>
              <a:defRPr b="1"/>
            </a:pPr>
            <a:r>
              <a:rPr lang="en-US" sz="1800" b="1" dirty="0"/>
              <a:t>Yvonne completed the 2025 audit – initial meeting to be held to discuss findings/recommendations</a:t>
            </a:r>
          </a:p>
        </p:txBody>
      </p:sp>
      <p:sp>
        <p:nvSpPr>
          <p:cNvPr id="3" name="Straight Connector 6">
            <a:extLst>
              <a:ext uri="{FF2B5EF4-FFF2-40B4-BE49-F238E27FC236}">
                <a16:creationId xmlns:a16="http://schemas.microsoft.com/office/drawing/2014/main" id="{FD2BC638-625B-663E-4B66-DBED6AD2EF9D}"/>
              </a:ext>
            </a:extLst>
          </p:cNvPr>
          <p:cNvSpPr/>
          <p:nvPr/>
        </p:nvSpPr>
        <p:spPr>
          <a:xfrm>
            <a:off x="832753" y="745936"/>
            <a:ext cx="7478489" cy="21773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81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854F-9A47-4DA0-F4F3-8F078826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161543"/>
            <a:ext cx="8475785" cy="6987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Ad Hoc Committee: Donation Guidelines/Process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6746-5418-68DF-A7FC-15447683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704"/>
            <a:ext cx="8229600" cy="5614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Develop a process for researching and selecting opportunities to donate LAA funds that align with our mission, including the following Guidelines: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funds needed by the LAA for non-discretionary and discretionary categories to enable determining funds available for donations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acquiring funds other than membership dues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determining donation fund level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i="1" u="sng" dirty="0">
                <a:cs typeface="Times New Roman" panose="02020603050405020304" pitchFamily="18" charset="0"/>
              </a:rPr>
              <a:t>April 2026 Update</a:t>
            </a: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Team – Rick Ross, Bill Tomek, Dave Young</a:t>
            </a: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Met with Bonnie Murray – NASA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LaRC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OSTEM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Provided and discussed several ideas for volunteering as well as donation opportunities</a:t>
            </a: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Plan to develop consolidated list to review at next team meeting - April</a:t>
            </a:r>
          </a:p>
        </p:txBody>
      </p:sp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23599951-5CBD-1AAD-5833-DCF59CB60EB2}"/>
              </a:ext>
            </a:extLst>
          </p:cNvPr>
          <p:cNvSpPr/>
          <p:nvPr/>
        </p:nvSpPr>
        <p:spPr>
          <a:xfrm>
            <a:off x="457201" y="860300"/>
            <a:ext cx="8229600" cy="1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06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7D54B2-A405-A446-F19A-99232B7F6BAA}"/>
              </a:ext>
            </a:extLst>
          </p:cNvPr>
          <p:cNvSpPr txBox="1"/>
          <p:nvPr/>
        </p:nvSpPr>
        <p:spPr>
          <a:xfrm>
            <a:off x="1526685" y="131150"/>
            <a:ext cx="607077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</a:tabLst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/>
              <a:t>In Memory Of Individuals April 14,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CD092-F2B7-7965-ADD9-C409900CF1DF}"/>
              </a:ext>
            </a:extLst>
          </p:cNvPr>
          <p:cNvSpPr txBox="1"/>
          <p:nvPr/>
        </p:nvSpPr>
        <p:spPr>
          <a:xfrm>
            <a:off x="456960" y="3176637"/>
            <a:ext cx="220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John Whitmore, 98</a:t>
            </a:r>
          </a:p>
        </p:txBody>
      </p:sp>
      <p:sp>
        <p:nvSpPr>
          <p:cNvPr id="15" name="Straight Connector 6">
            <a:extLst>
              <a:ext uri="{FF2B5EF4-FFF2-40B4-BE49-F238E27FC236}">
                <a16:creationId xmlns:a16="http://schemas.microsoft.com/office/drawing/2014/main" id="{46771E1B-D434-9CD7-8AD1-7C4C627F00AD}"/>
              </a:ext>
            </a:extLst>
          </p:cNvPr>
          <p:cNvSpPr/>
          <p:nvPr/>
        </p:nvSpPr>
        <p:spPr>
          <a:xfrm>
            <a:off x="1392294" y="623711"/>
            <a:ext cx="5940943" cy="1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594BF-2A23-93B5-CF5A-09574A535DE3}"/>
              </a:ext>
            </a:extLst>
          </p:cNvPr>
          <p:cNvSpPr txBox="1"/>
          <p:nvPr/>
        </p:nvSpPr>
        <p:spPr>
          <a:xfrm>
            <a:off x="3433806" y="3160105"/>
            <a:ext cx="1769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Jerry South, 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947D2-AE47-531D-88F8-377230BC326B}"/>
              </a:ext>
            </a:extLst>
          </p:cNvPr>
          <p:cNvSpPr txBox="1"/>
          <p:nvPr/>
        </p:nvSpPr>
        <p:spPr>
          <a:xfrm>
            <a:off x="5670637" y="3160105"/>
            <a:ext cx="3016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Dr. Eric “Ziggy” </a:t>
            </a:r>
            <a:r>
              <a:rPr lang="en-US" sz="2000" b="1" dirty="0" err="1"/>
              <a:t>Saether</a:t>
            </a:r>
            <a:r>
              <a:rPr lang="en-US" sz="2000" b="1" dirty="0"/>
              <a:t>, 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DC6099-3425-0B8F-AB6C-14E98C01E8C3}"/>
              </a:ext>
            </a:extLst>
          </p:cNvPr>
          <p:cNvSpPr txBox="1"/>
          <p:nvPr/>
        </p:nvSpPr>
        <p:spPr>
          <a:xfrm>
            <a:off x="3378715" y="6281777"/>
            <a:ext cx="206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Uriel Lovelace, 91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979FA-2985-3454-0EE9-B5AF8A9C6B52}"/>
              </a:ext>
            </a:extLst>
          </p:cNvPr>
          <p:cNvSpPr txBox="1"/>
          <p:nvPr/>
        </p:nvSpPr>
        <p:spPr>
          <a:xfrm>
            <a:off x="724974" y="6284637"/>
            <a:ext cx="1722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James Pike, 70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A84D6-AAD2-81EC-DF40-4FE514D4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39" y="706507"/>
            <a:ext cx="1881092" cy="2453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94A95-5A73-FAB1-839B-AE1EF4883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14" y="769847"/>
            <a:ext cx="1834484" cy="2457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04201-5FC1-A6BD-C8B3-16C0FA5841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53" t="-501" r="11610" b="15219"/>
          <a:stretch/>
        </p:blipFill>
        <p:spPr>
          <a:xfrm>
            <a:off x="6152145" y="743258"/>
            <a:ext cx="1846228" cy="242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156A1-A46C-E11D-D216-3157E87A7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39" y="3759765"/>
            <a:ext cx="1927898" cy="2459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A778FE-2388-0E4A-E0BF-650E998430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162" y="3753199"/>
            <a:ext cx="1964395" cy="2531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7E5F1C-499F-6F06-EF84-30B14E037DB0}"/>
              </a:ext>
            </a:extLst>
          </p:cNvPr>
          <p:cNvSpPr txBox="1"/>
          <p:nvPr/>
        </p:nvSpPr>
        <p:spPr>
          <a:xfrm>
            <a:off x="6228982" y="6287135"/>
            <a:ext cx="2230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James Manning, 97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735C2C-DADA-E1AE-2610-559D9587B13F}"/>
                  </a:ext>
                </a:extLst>
              </p14:cNvPr>
              <p14:cNvContentPartPr/>
              <p14:nvPr/>
            </p14:nvContentPartPr>
            <p14:xfrm>
              <a:off x="3155806" y="364842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735C2C-DADA-E1AE-2610-559D9587B1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7166" y="36397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6EB5BC9-EA1B-CB9D-3EBC-6320DF1C44D8}"/>
                  </a:ext>
                </a:extLst>
              </p14:cNvPr>
              <p14:cNvContentPartPr/>
              <p14:nvPr/>
            </p14:nvContentPartPr>
            <p14:xfrm>
              <a:off x="3130966" y="368406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6EB5BC9-EA1B-CB9D-3EBC-6320DF1C44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2326" y="367506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C29BC79-3ABF-79EE-BABE-31EA9B9A1C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2038" y="3767919"/>
            <a:ext cx="2060244" cy="25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31E6-C760-FD15-26FD-058D78F4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926"/>
            <a:ext cx="7886700" cy="4651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In Memory Of Individuals April 14, 2026 (continued)</a:t>
            </a:r>
          </a:p>
        </p:txBody>
      </p:sp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E29CF53A-4071-CAE7-C212-A8BE4378E479}"/>
              </a:ext>
            </a:extLst>
          </p:cNvPr>
          <p:cNvSpPr/>
          <p:nvPr/>
        </p:nvSpPr>
        <p:spPr>
          <a:xfrm>
            <a:off x="1392294" y="623711"/>
            <a:ext cx="5940943" cy="1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8BE7D-8E6F-F35A-888B-51845D57A93D}"/>
              </a:ext>
            </a:extLst>
          </p:cNvPr>
          <p:cNvSpPr txBox="1"/>
          <p:nvPr/>
        </p:nvSpPr>
        <p:spPr>
          <a:xfrm>
            <a:off x="551550" y="3050517"/>
            <a:ext cx="227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James Monteith, 92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5EF7A1-E942-65B1-2C18-A027526F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8" y="767270"/>
            <a:ext cx="1712463" cy="22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C4209B-FF80-E159-5253-85DF8A490193}"/>
              </a:ext>
            </a:extLst>
          </p:cNvPr>
          <p:cNvSpPr txBox="1">
            <a:spLocks/>
          </p:cNvSpPr>
          <p:nvPr/>
        </p:nvSpPr>
        <p:spPr>
          <a:xfrm>
            <a:off x="227369" y="840737"/>
            <a:ext cx="8689261" cy="6252659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3325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3500" dirty="0"/>
              <a:t>5 New members: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Mike Cisewski </a:t>
            </a:r>
            <a:r>
              <a:rPr lang="en-US" dirty="0"/>
              <a:t>retired from the Space Technology and Exploration Directorate in 2022 with 32 years service.  Mike resides in Yorktown with his spouse Amy.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Karen Smith </a:t>
            </a:r>
            <a:r>
              <a:rPr lang="en-US" dirty="0"/>
              <a:t>retired from Safety and Mission Assurance Directorate in 2025 with 33 ½ years service.  Karen resides in North Carolina with her spouse Paul.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Sheila Watford </a:t>
            </a:r>
            <a:r>
              <a:rPr lang="en-US" dirty="0"/>
              <a:t>retired from the Office of Procurement in 2025 with 7 years service.  Sheila resides in Carrollton with her spouse Milton.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Kenneth (Ken) Goetzke </a:t>
            </a:r>
            <a:r>
              <a:rPr lang="en-US" dirty="0"/>
              <a:t>retired from the Office of General Counsel in 2025 with 25 years service.  Ken resides in North Carolina with his spouse Lynne.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Gregory Slover </a:t>
            </a:r>
            <a:r>
              <a:rPr lang="en-US" dirty="0"/>
              <a:t>retired from the Research Support Directorate with 15 years service.  Gregory resides in Poquoson with his spouse DeeAnn.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200" dirty="0"/>
          </a:p>
          <a:p>
            <a:pPr marL="0" indent="0">
              <a:spcAft>
                <a:spcPts val="600"/>
              </a:spcAft>
              <a:buNone/>
            </a:pPr>
            <a:endParaRPr lang="en-US" sz="4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FF483-6904-186F-B37E-70E16AD8AE66}"/>
              </a:ext>
            </a:extLst>
          </p:cNvPr>
          <p:cNvSpPr txBox="1"/>
          <p:nvPr/>
        </p:nvSpPr>
        <p:spPr>
          <a:xfrm>
            <a:off x="2682516" y="175727"/>
            <a:ext cx="41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Membership Report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9BAC2F-D86F-E4BB-B4F6-40C697AA4D9C}"/>
              </a:ext>
            </a:extLst>
          </p:cNvPr>
          <p:cNvCxnSpPr/>
          <p:nvPr/>
        </p:nvCxnSpPr>
        <p:spPr>
          <a:xfrm>
            <a:off x="340718" y="822313"/>
            <a:ext cx="792125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71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30646</TotalTime>
  <Words>1799</Words>
  <Application>Microsoft Office PowerPoint</Application>
  <PresentationFormat>On-screen Show (4:3)</PresentationFormat>
  <Paragraphs>224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 Hoc Committee: Donation Guidelines/Process</vt:lpstr>
      <vt:lpstr>PowerPoint Presentation</vt:lpstr>
      <vt:lpstr>In Memory Of Individuals April 14, 2026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Rich and Kathy Ferrare</cp:lastModifiedBy>
  <cp:revision>1031</cp:revision>
  <cp:lastPrinted>2026-02-08T19:09:37Z</cp:lastPrinted>
  <dcterms:created xsi:type="dcterms:W3CDTF">2020-07-01T00:58:21Z</dcterms:created>
  <dcterms:modified xsi:type="dcterms:W3CDTF">2026-04-13T19:09:27Z</dcterms:modified>
</cp:coreProperties>
</file>