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2" r:id="rId2"/>
    <p:sldId id="278" r:id="rId3"/>
    <p:sldId id="289" r:id="rId4"/>
    <p:sldId id="358" r:id="rId5"/>
    <p:sldId id="344" r:id="rId6"/>
    <p:sldId id="356" r:id="rId7"/>
    <p:sldId id="357" r:id="rId8"/>
    <p:sldId id="331" r:id="rId9"/>
    <p:sldId id="301" r:id="rId10"/>
    <p:sldId id="350" r:id="rId11"/>
    <p:sldId id="352" r:id="rId12"/>
    <p:sldId id="348" r:id="rId13"/>
    <p:sldId id="313" r:id="rId14"/>
    <p:sldId id="354" r:id="rId15"/>
    <p:sldId id="355" r:id="rId16"/>
    <p:sldId id="346" r:id="rId17"/>
  </p:sldIdLst>
  <p:sldSz cx="9144000" cy="6858000" type="screen4x3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E5685E-BC79-DB06-96DF-EC99E18BC2CF}" name="susan mcclain" initials="sm" userId="f56c572ea234b60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36" autoAdjust="0"/>
    <p:restoredTop sz="0" autoAdjust="0"/>
  </p:normalViewPr>
  <p:slideViewPr>
    <p:cSldViewPr snapToGrid="0">
      <p:cViewPr varScale="1">
        <p:scale>
          <a:sx n="65" d="100"/>
          <a:sy n="65" d="100"/>
        </p:scale>
        <p:origin x="17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F92B6DB2-2777-44E7-BBF6-141FB24B160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DB41479D-A99A-465B-80CF-8A0406715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70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E9688-E4CE-5A39-AEF3-DB8486B30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4F1208-16BB-AFCF-7758-19427EDF99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12094C-ED8A-8855-E475-940FC24FD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BF01F-EA1D-EF50-A69F-010749674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DB162-A488-FA46-B011-3B3165C447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DF3F6-01C8-F8CA-E10F-4E1A66CB6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B57DD8-7D63-2316-0024-DF5C1F89A8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181BC-7A97-4094-41BF-3864D4BB7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0D0CC-A3DD-9759-21E1-9E45DFDEB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0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D33E9-722D-25B4-DF80-B4DD8A5ED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1BC730-CFA8-B91A-E45D-C79C9D80AE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640326-A523-92C8-B0AA-4C1AA68179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034D9-C90B-C0FD-1B3B-A92A7F3448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10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68BA-14C0-0B53-686A-9B9DA2102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FBBBBE-9112-C40A-11F6-C5F5625FA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03585C-D988-45B5-6B46-961A38CD1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FF9CB-8021-562D-EE34-9A3475236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17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DF3F6-01C8-F8CA-E10F-4E1A66CB6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B57DD8-7D63-2316-0024-DF5C1F89A8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181BC-7A97-4094-41BF-3864D4BB7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0D0CC-A3DD-9759-21E1-9E45DFDEB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1479D-A99A-465B-80CF-8A0406715E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6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3BE5-B72E-4CEE-94EC-60917EDA5750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88C1-7F70-431D-9144-9A8517BA5F9C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7DA1-40A5-45D3-BB30-F6EF06FBBD52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58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01B20-A55E-6F65-6B75-9E4503E3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3717-DF91-57DB-776F-F0F20FD38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61674-48C5-473B-D26D-0F2FBC7B9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7A85-856F-4183-B37A-7E518650901C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45464-E9AA-80BB-4919-B0ED1F91B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DB0BD-9470-AF1C-F2A0-803AB664D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0276" y="6400415"/>
            <a:ext cx="275074" cy="276999"/>
          </a:xfrm>
        </p:spPr>
        <p:txBody>
          <a:bodyPr/>
          <a:lstStyle/>
          <a:p>
            <a:fld id="{885C55F7-7941-FF46-8BF1-EA0AD5332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4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76" y="1363898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CD65-CDDA-45BD-8C77-A50C1979CE30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2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CDA8-8FD4-4B32-B010-0ACC1B8FD870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8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5338-F08A-4FF0-9C70-17771D82E3E7}" type="datetime1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9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2C76-2162-4C4D-B483-9C8D468CA056}" type="datetime1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3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04499-E49F-47D6-8BFF-7FD7E6B8AE63}" type="datetime1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0B2D-C032-4756-8C89-C594C77EF32C}" type="datetime1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D31-076F-43EC-9E20-EBA17BD5C020}" type="datetime1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4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02DF-AFD8-4664-B6FA-5E403F21EE74}" type="datetime1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6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 dirty="0"/>
              <a:t>Agenda for LAA General Meeting – Jan 10, 2023</a:t>
            </a:r>
            <a:br>
              <a:rPr lang="en-US" sz="2000" b="1" dirty="0"/>
            </a:br>
            <a:r>
              <a:rPr lang="en-US" sz="2000" b="1" dirty="0"/>
              <a:t>11:30 AM to 1:00 PM</a:t>
            </a:r>
            <a:br>
              <a:rPr lang="en-US" sz="2000" b="1" dirty="0"/>
            </a:br>
            <a:r>
              <a:rPr lang="en-US" sz="2000" b="1" dirty="0">
                <a:solidFill>
                  <a:srgbClr val="FF0000"/>
                </a:solidFill>
              </a:rPr>
              <a:t>(Official business starts at 11:45 AM)</a:t>
            </a:r>
            <a:br>
              <a:rPr lang="en-US" sz="2000" b="1" dirty="0">
                <a:solidFill>
                  <a:srgbClr val="FF0000"/>
                </a:solidFill>
              </a:rPr>
            </a:br>
            <a:br>
              <a:rPr lang="en-US" sz="200" b="1" dirty="0"/>
            </a:br>
            <a:r>
              <a:rPr lang="en-US" sz="1600" b="1" u="sng" dirty="0"/>
              <a:t>Zoom Meeting</a:t>
            </a:r>
            <a:r>
              <a:rPr lang="en-US" sz="1600" b="1" dirty="0"/>
              <a:t>: See email for information to join the meeting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C5278-0E44-4F83-AC73-1238D9B26A61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CF83D-39B8-4D33-9A80-A1323915AE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7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325" indent="-288925" algn="l" defTabSz="914400" rtl="0" eaLnBrk="1" latinLnBrk="0" hangingPunct="1">
        <a:lnSpc>
          <a:spcPct val="90000"/>
        </a:lnSpc>
        <a:spcBef>
          <a:spcPts val="500"/>
        </a:spcBef>
        <a:buFont typeface="+mj-lt"/>
        <a:buAutoNum type="arabicParenR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B7DC85-A2B6-007F-E8D3-5BE838C6C39A}"/>
              </a:ext>
            </a:extLst>
          </p:cNvPr>
          <p:cNvSpPr txBox="1"/>
          <p:nvPr/>
        </p:nvSpPr>
        <p:spPr>
          <a:xfrm>
            <a:off x="727295" y="107399"/>
            <a:ext cx="7420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/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Langley Alumni Association (LAA) </a:t>
            </a: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Board </a:t>
            </a:r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</a:t>
            </a:r>
          </a:p>
          <a:p>
            <a:pPr algn="ctr">
              <a:spcAft>
                <a:spcPts val="600"/>
              </a:spcAft>
            </a:pPr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Tuesday</a:t>
            </a: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April 14, 2026</a:t>
            </a:r>
            <a:endParaRPr lang="en-US" sz="2000" b="1" i="1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F4E0992-DC20-9265-2C08-F18B8B8DD7B6}"/>
              </a:ext>
            </a:extLst>
          </p:cNvPr>
          <p:cNvCxnSpPr/>
          <p:nvPr/>
        </p:nvCxnSpPr>
        <p:spPr>
          <a:xfrm>
            <a:off x="611372" y="818317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triangle shaped logo with text&#10;&#10;Description automatically generated">
            <a:extLst>
              <a:ext uri="{FF2B5EF4-FFF2-40B4-BE49-F238E27FC236}">
                <a16:creationId xmlns:a16="http://schemas.microsoft.com/office/drawing/2014/main" id="{B923D663-8329-5E0B-0CE1-B39BC3EF4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72" y="833073"/>
            <a:ext cx="2313616" cy="23872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B8D938-2FC2-39D2-833D-A1726285C0CB}"/>
              </a:ext>
            </a:extLst>
          </p:cNvPr>
          <p:cNvSpPr txBox="1"/>
          <p:nvPr/>
        </p:nvSpPr>
        <p:spPr>
          <a:xfrm>
            <a:off x="3589589" y="818317"/>
            <a:ext cx="5049077" cy="3942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2025 LAA Officers</a:t>
            </a:r>
            <a:endParaRPr lang="en-US" sz="1400" dirty="0">
              <a:solidFill>
                <a:srgbClr val="1104BC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President: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Kathy Ferrare  (757 880-8676)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Vice-President and Programs: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Susan McClain (757 285-3778)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Secretary: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Jill Marlowe (757 209-2131)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Treasurer: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Ray Rhew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(757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880-5817)</a:t>
            </a:r>
            <a:endParaRPr lang="en-US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Communications Officer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: Richard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Hueschen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  (</a:t>
            </a:r>
            <a:r>
              <a:rPr lang="en-US" sz="1400" b="0" i="0" dirty="0">
                <a:solidFill>
                  <a:srgbClr val="1D2228"/>
                </a:solidFill>
                <a:effectLst/>
              </a:rPr>
              <a:t>757 868-6453)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2025 Committee Chairs and Other Officials</a:t>
            </a:r>
          </a:p>
          <a:p>
            <a:pPr marL="0" marR="0"/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Membership Committee: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Amy Radford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Nominating Committee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Susan McClain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Hall of Honor </a:t>
            </a: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Committee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Mary Beth Wusk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Website and Publication Committee: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Rick Ross</a:t>
            </a:r>
          </a:p>
          <a:p>
            <a:pPr>
              <a:lnSpc>
                <a:spcPct val="115000"/>
              </a:lnSpc>
            </a:pP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IT Committee: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 Roman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Paryz</a:t>
            </a:r>
            <a:endParaRPr lang="en-US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Langley Representative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Eileen Nelson and Mariya Georgieva</a:t>
            </a:r>
            <a:endParaRPr lang="en-US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Past President: 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Dan Palumbo</a:t>
            </a:r>
          </a:p>
          <a:p>
            <a:pPr marL="0" marR="0">
              <a:lnSpc>
                <a:spcPct val="115000"/>
              </a:lnSpc>
            </a:pP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Registered Agent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Geoff Tennille</a:t>
            </a:r>
          </a:p>
          <a:p>
            <a:pPr algn="ctr"/>
            <a:endParaRPr lang="en-US" sz="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1C143-0B72-1CE0-87B4-C050F2F186C1}"/>
              </a:ext>
            </a:extLst>
          </p:cNvPr>
          <p:cNvSpPr txBox="1"/>
          <p:nvPr/>
        </p:nvSpPr>
        <p:spPr>
          <a:xfrm>
            <a:off x="358783" y="4630737"/>
            <a:ext cx="857420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Board Members-at-Large By Clas</a:t>
            </a:r>
            <a:r>
              <a:rPr lang="en-US" sz="1400" b="1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</a:p>
          <a:p>
            <a:pPr marL="0" marR="0">
              <a:spcAft>
                <a:spcPts val="600"/>
              </a:spcAft>
              <a:tabLst>
                <a:tab pos="1143000" algn="l"/>
                <a:tab pos="1828800" algn="l"/>
                <a:tab pos="2286000" algn="l"/>
                <a:tab pos="3657600" algn="l"/>
                <a:tab pos="4114800" algn="l"/>
                <a:tab pos="6172200" algn="l"/>
              </a:tabLst>
            </a:pPr>
            <a:r>
              <a:rPr lang="en-US" sz="1400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    </a:t>
            </a:r>
            <a:r>
              <a:rPr lang="en-US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2027	                 	    2028	       2029</a:t>
            </a:r>
          </a:p>
          <a:p>
            <a:pPr>
              <a:tabLst>
                <a:tab pos="1143000" algn="l"/>
                <a:tab pos="1770063" algn="l"/>
                <a:tab pos="2286000" algn="l"/>
                <a:tab pos="3657600" algn="l"/>
                <a:tab pos="3997325" algn="l"/>
                <a:tab pos="4173538" algn="l"/>
                <a:tab pos="6172200" algn="l"/>
              </a:tabLst>
            </a:pPr>
            <a:r>
              <a:rPr lang="en-US" sz="1400" dirty="0"/>
              <a:t>	Rich Antcliff		Mark Ballin	 Mike </a:t>
            </a:r>
            <a:r>
              <a:rPr lang="en-US" sz="1400" dirty="0" err="1"/>
              <a:t>Fremaux</a:t>
            </a:r>
            <a:endParaRPr lang="en-US" sz="1400" dirty="0"/>
          </a:p>
          <a:p>
            <a:pPr>
              <a:tabLst>
                <a:tab pos="1143000" algn="l"/>
                <a:tab pos="1828800" algn="l"/>
                <a:tab pos="2286000" algn="l"/>
                <a:tab pos="3657600" algn="l"/>
                <a:tab pos="3997325" algn="l"/>
                <a:tab pos="4173538" algn="l"/>
                <a:tab pos="6172200" algn="l"/>
              </a:tabLst>
            </a:pPr>
            <a:r>
              <a:rPr lang="en-US" sz="1400" dirty="0"/>
              <a:t>	Mary DiJoseph		Charlie Dunton	 Wes Goodman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/>
              <a:t>	Susan McClain		</a:t>
            </a:r>
            <a:r>
              <a:rPr lang="en-US" sz="1400" dirty="0" err="1"/>
              <a:t>Odilyn</a:t>
            </a:r>
            <a:r>
              <a:rPr lang="en-US" sz="1400" dirty="0"/>
              <a:t> Luck	 Jill Marlowe</a:t>
            </a:r>
          </a:p>
          <a:p>
            <a:pPr>
              <a:tabLst>
                <a:tab pos="1143000" algn="l"/>
                <a:tab pos="18288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/>
              <a:t>	Craig </a:t>
            </a:r>
            <a:r>
              <a:rPr lang="en-US" sz="1400" dirty="0" err="1"/>
              <a:t>Ohlhorst</a:t>
            </a:r>
            <a:r>
              <a:rPr lang="en-US" sz="1400" dirty="0"/>
              <a:t>		Roman </a:t>
            </a:r>
            <a:r>
              <a:rPr lang="en-US" sz="1400" dirty="0" err="1"/>
              <a:t>Paryz</a:t>
            </a:r>
            <a:r>
              <a:rPr lang="en-US" sz="1400" dirty="0"/>
              <a:t>	 Neil O’Connor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/>
              <a:t>	Tony Pototzky		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Liliana Richwine 	 Amy Radford		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	Ray Rhew 		</a:t>
            </a:r>
            <a:r>
              <a:rPr lang="en-US" sz="1400" dirty="0"/>
              <a:t>Eric </a:t>
            </a:r>
            <a:r>
              <a:rPr lang="en-US" sz="1400" dirty="0" err="1"/>
              <a:t>Rissling</a:t>
            </a:r>
            <a:r>
              <a:rPr lang="en-US" sz="1400" dirty="0"/>
              <a:t>	 Ray Whipple</a:t>
            </a:r>
          </a:p>
          <a:p>
            <a:pPr>
              <a:tabLst>
                <a:tab pos="1143000" algn="l"/>
                <a:tab pos="2286000" algn="l"/>
                <a:tab pos="3657600" algn="l"/>
                <a:tab pos="4173538" algn="l"/>
                <a:tab pos="6172200" algn="l"/>
              </a:tabLst>
            </a:pP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	Geoffrey Tennille </a:t>
            </a:r>
            <a:r>
              <a:rPr lang="en-US" sz="1400" dirty="0"/>
              <a:t>			 Dave Young</a:t>
            </a:r>
          </a:p>
        </p:txBody>
      </p:sp>
      <p:pic>
        <p:nvPicPr>
          <p:cNvPr id="3" name="Picture 2" descr="A qr code with a blue border&#10;&#10;AI-generated content may be incorrect.">
            <a:extLst>
              <a:ext uri="{FF2B5EF4-FFF2-40B4-BE49-F238E27FC236}">
                <a16:creationId xmlns:a16="http://schemas.microsoft.com/office/drawing/2014/main" id="{0B336884-F4DF-6B18-01D6-0325351F5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230" y="3349339"/>
            <a:ext cx="1028700" cy="9982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85EAA2-2CCD-DF89-688A-1954451975AA}"/>
              </a:ext>
            </a:extLst>
          </p:cNvPr>
          <p:cNvSpPr txBox="1"/>
          <p:nvPr/>
        </p:nvSpPr>
        <p:spPr>
          <a:xfrm>
            <a:off x="1169754" y="4417809"/>
            <a:ext cx="14622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en-US" sz="1400" b="1" u="sng" dirty="0">
                <a:solidFill>
                  <a:srgbClr val="1104B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Larcalumni.org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913B39-4F07-3D18-F136-6EE986AD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27817" y="6385477"/>
            <a:ext cx="2057400" cy="273232"/>
          </a:xfrm>
        </p:spPr>
        <p:txBody>
          <a:bodyPr/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06531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6EE82-098E-5335-1B9A-6C652FEC8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F61EE-0F6D-A06A-F15B-A1BFFE9B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643"/>
            <a:ext cx="7886700" cy="72794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+mn-lt"/>
              </a:rPr>
              <a:t>Old Business – Outstanding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E2268-E378-713D-648D-CC432E0F7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24" y="689977"/>
            <a:ext cx="8601837" cy="5980454"/>
          </a:xfrm>
        </p:spPr>
        <p:txBody>
          <a:bodyPr>
            <a:normAutofit/>
          </a:bodyPr>
          <a:lstStyle/>
          <a:p>
            <a:pPr marL="294085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b="1" dirty="0">
                <a:uFill>
                  <a:solidFill>
                    <a:srgbClr val="1B1B1B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President/Treasurer to discuss forming Ad Hoc Committee for Donations: Recommend process for soliciting and evaluating donation opportunities (Ray Rhew – January 2026 Action).</a:t>
            </a:r>
            <a:endParaRPr lang="en-US" sz="1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process for researching and selecting opportunities to donate LAA funds that align with our mission, including the following Guidelines: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funds needed by the LAA for non-discretionary and discretionary categories to enable determining funds available for donations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acquiring funds other than membership dues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determining donation fund level</a:t>
            </a:r>
          </a:p>
          <a:p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April Update: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Team – Rick Ross, Bill Tomek, Dave Young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Met with Bonnie Murray – NASA </a:t>
            </a:r>
            <a:r>
              <a:rPr lang="en-US" sz="1800" b="1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LaRC</a:t>
            </a:r>
            <a:r>
              <a:rPr lang="en-US" sz="1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 OSTEM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1" i="1" dirty="0">
                <a:ea typeface="Calibri" panose="020F0502020204030204" pitchFamily="34" charset="0"/>
                <a:cs typeface="Times New Roman" panose="02020603050405020304" pitchFamily="18" charset="0"/>
              </a:rPr>
              <a:t>Provided and discussed several ideas for volunteering as well as donation opportunities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Plan to develop consolidated list to review at next team meeting - April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8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traight Connector 6">
            <a:extLst>
              <a:ext uri="{FF2B5EF4-FFF2-40B4-BE49-F238E27FC236}">
                <a16:creationId xmlns:a16="http://schemas.microsoft.com/office/drawing/2014/main" id="{9F2EE429-A4D4-73C7-1180-8CAD70E374DA}"/>
              </a:ext>
            </a:extLst>
          </p:cNvPr>
          <p:cNvSpPr/>
          <p:nvPr/>
        </p:nvSpPr>
        <p:spPr>
          <a:xfrm>
            <a:off x="787705" y="635404"/>
            <a:ext cx="7921257" cy="1"/>
          </a:xfrm>
          <a:prstGeom prst="line">
            <a:avLst/>
          </a:prstGeom>
          <a:ln w="28575">
            <a:solidFill>
              <a:srgbClr val="8FAAD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75143-85C1-7B71-C96C-EB1E05223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4672" y="6365632"/>
            <a:ext cx="464290" cy="359372"/>
          </a:xfrm>
        </p:spPr>
        <p:txBody>
          <a:bodyPr/>
          <a:lstStyle/>
          <a:p>
            <a:fld id="{885C55F7-7941-FF46-8BF1-EA0AD5332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92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CEFF7-9E77-B17E-2406-ADA2C3648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67F95-CC27-9595-5E76-5EF272525069}"/>
              </a:ext>
            </a:extLst>
          </p:cNvPr>
          <p:cNvCxnSpPr/>
          <p:nvPr/>
        </p:nvCxnSpPr>
        <p:spPr>
          <a:xfrm>
            <a:off x="594094" y="581343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159BDFF-E58B-F303-3711-B437A802C488}"/>
              </a:ext>
            </a:extLst>
          </p:cNvPr>
          <p:cNvSpPr txBox="1"/>
          <p:nvPr/>
        </p:nvSpPr>
        <p:spPr>
          <a:xfrm>
            <a:off x="0" y="121143"/>
            <a:ext cx="8785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Old Business - Retirement Protocols (NASA/LAA)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D5948C75-18E5-8E59-75A7-415F3E5D0404}"/>
              </a:ext>
            </a:extLst>
          </p:cNvPr>
          <p:cNvSpPr txBox="1">
            <a:spLocks/>
          </p:cNvSpPr>
          <p:nvPr/>
        </p:nvSpPr>
        <p:spPr>
          <a:xfrm>
            <a:off x="91484" y="723242"/>
            <a:ext cx="8876670" cy="601361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Outstanding Action from LAA Board Meeting:  Retirement Protocol Question (Rich Antcliff) </a:t>
            </a:r>
            <a:r>
              <a:rPr lang="en-US" sz="2000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– What is the protocol policy that NASA follows for retirements (album, certificates, party)?  Should the LAA have one?</a:t>
            </a:r>
          </a:p>
          <a:p>
            <a:pPr marL="457200" lvl="1" indent="0" defTabSz="1828800">
              <a:spcBef>
                <a:spcPts val="600"/>
              </a:spcBef>
              <a:buSzPct val="100000"/>
              <a:buNone/>
              <a:defRPr sz="1400">
                <a:latin typeface="+mn-lt"/>
                <a:ea typeface="+mn-ea"/>
                <a:cs typeface="+mn-cs"/>
                <a:sym typeface="Calibri"/>
              </a:defRPr>
            </a:pPr>
            <a:endParaRPr lang="en-US" sz="1800" i="1" dirty="0">
              <a:uFill>
                <a:solidFill>
                  <a:srgbClr val="1B1B1B"/>
                </a:solidFill>
              </a:uFill>
            </a:endParaRP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April 2026 Update:  Retirement Celebration – May 1</a:t>
            </a:r>
            <a:r>
              <a:rPr lang="en-US" sz="1800" b="1" i="1" baseline="30000" dirty="0">
                <a:uFill>
                  <a:solidFill>
                    <a:srgbClr val="1B1B1B"/>
                  </a:solidFill>
                </a:uFill>
              </a:rPr>
              <a:t>st</a:t>
            </a: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 @ 3:00 pm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75+ RSVP’s received inviting 90 guests / estimating for 300 personnel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Completed and in graphics/printing:  Celebration program, certificates, retiree gift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Announcement to Center personnel placed on Inside Langley.  Flyer/Names also sent to Langley organizations.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b="1" i="1" dirty="0">
                <a:uFill>
                  <a:solidFill>
                    <a:srgbClr val="1B1B1B"/>
                  </a:solidFill>
                </a:uFill>
              </a:rPr>
              <a:t>Announcement sent to LAA members, request for one-day badges for LAA members (not retirees/guests to be celebrated), and request for volunteers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b="1" i="1" u="sng" dirty="0">
                <a:solidFill>
                  <a:srgbClr val="FF0000"/>
                </a:solidFill>
                <a:uFill>
                  <a:solidFill>
                    <a:srgbClr val="1B1B1B"/>
                  </a:solidFill>
                </a:uFill>
              </a:rPr>
              <a:t>RSVP for a one-day badge and/or plan on volunteering due Fri, April 17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b="1" i="1" u="sng" dirty="0">
                <a:solidFill>
                  <a:srgbClr val="FF0000"/>
                </a:solidFill>
                <a:uFill>
                  <a:solidFill>
                    <a:srgbClr val="1B1B1B"/>
                  </a:solidFill>
                </a:uFill>
              </a:rPr>
              <a:t>Need ~30 volunteers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endParaRPr lang="en-US" sz="2000" b="1" i="1" u="sng" dirty="0">
              <a:solidFill>
                <a:srgbClr val="FF0000"/>
              </a:solidFill>
              <a:uFill>
                <a:solidFill>
                  <a:srgbClr val="1B1B1B"/>
                </a:solidFill>
              </a:uFill>
            </a:endParaRP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1B1B1B"/>
                  </a:solidFill>
                </a:uFill>
              </a:rPr>
              <a:t>Motion/Vote - Estimated Cost: $400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1B1B1B"/>
                  </a:solidFill>
                </a:uFill>
              </a:rPr>
              <a:t>LAA bringing in the food/paper products.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1B1B1B"/>
                  </a:solidFill>
                </a:uFill>
              </a:rPr>
              <a:t>Food:  Cake, Water, Candy &amp; Mints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1B1B1B"/>
                  </a:solidFill>
                </a:uFill>
              </a:rPr>
              <a:t>Paper Products (unused can be used for the picnic)</a:t>
            </a:r>
            <a:endParaRPr lang="en-US" sz="2200" b="1" i="1" u="sng" dirty="0">
              <a:solidFill>
                <a:srgbClr val="FF0000"/>
              </a:solidFill>
              <a:uFill>
                <a:solidFill>
                  <a:srgbClr val="1B1B1B"/>
                </a:solidFill>
              </a:uFill>
            </a:endParaRP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endParaRPr lang="en-US" sz="2000" b="1" i="1" u="sng" dirty="0">
              <a:solidFill>
                <a:srgbClr val="FF0000"/>
              </a:solidFill>
              <a:uFill>
                <a:solidFill>
                  <a:srgbClr val="1B1B1B"/>
                </a:solidFill>
              </a:uFill>
            </a:endParaRP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endParaRPr lang="en-US" sz="2200" b="1" i="1" u="sng" dirty="0">
              <a:solidFill>
                <a:srgbClr val="FF0000"/>
              </a:solidFill>
              <a:uFill>
                <a:solidFill>
                  <a:srgbClr val="1B1B1B"/>
                </a:solidFill>
              </a:u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D334B2-74D3-E7F2-29DF-62A1BD12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18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E228-C190-1FEC-5C04-B0C056FBD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traight Connector 6">
            <a:extLst>
              <a:ext uri="{FF2B5EF4-FFF2-40B4-BE49-F238E27FC236}">
                <a16:creationId xmlns:a16="http://schemas.microsoft.com/office/drawing/2014/main" id="{4B04213D-8028-01DE-2F49-B1F87820DFD4}"/>
              </a:ext>
            </a:extLst>
          </p:cNvPr>
          <p:cNvSpPr/>
          <p:nvPr/>
        </p:nvSpPr>
        <p:spPr>
          <a:xfrm>
            <a:off x="531628" y="659219"/>
            <a:ext cx="7921257" cy="1"/>
          </a:xfrm>
          <a:prstGeom prst="line">
            <a:avLst/>
          </a:prstGeom>
          <a:ln w="28575">
            <a:solidFill>
              <a:srgbClr val="8FAAD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2" name="TextBox 7">
            <a:extLst>
              <a:ext uri="{FF2B5EF4-FFF2-40B4-BE49-F238E27FC236}">
                <a16:creationId xmlns:a16="http://schemas.microsoft.com/office/drawing/2014/main" id="{5D3CC276-B2FB-485E-0953-CEF11B276082}"/>
              </a:ext>
            </a:extLst>
          </p:cNvPr>
          <p:cNvSpPr txBox="1"/>
          <p:nvPr/>
        </p:nvSpPr>
        <p:spPr>
          <a:xfrm>
            <a:off x="237036" y="0"/>
            <a:ext cx="8669924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600"/>
            </a:lvl1pPr>
          </a:lstStyle>
          <a:p>
            <a:r>
              <a:rPr lang="en-US" sz="3200" dirty="0"/>
              <a:t>Old Business – Outstanding Actions</a:t>
            </a:r>
            <a:endParaRPr sz="3200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520DF3E9-B850-E02E-F117-D89B273ECBF9}"/>
              </a:ext>
            </a:extLst>
          </p:cNvPr>
          <p:cNvSpPr txBox="1">
            <a:spLocks/>
          </p:cNvSpPr>
          <p:nvPr/>
        </p:nvSpPr>
        <p:spPr>
          <a:xfrm>
            <a:off x="332179" y="733664"/>
            <a:ext cx="8479637" cy="5641033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800100" marR="0" indent="-3429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AutoNum type="alphaLcParenR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1299633" marR="0" indent="-385233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AutoNum type="arabicParenR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16764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21336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5908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480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052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3962400" marR="0" indent="-3048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Further investigate the hybrid approach and investing with Vanguard and report back to the board. Unanimously approved by all present and on-line. (Ray Rhew – Jan 2026 Action)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Initial contact made with Vanguard (preliminary options discussed)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More details on AIAA investment approach provided (summary below)</a:t>
            </a:r>
          </a:p>
          <a:p>
            <a:pPr lvl="2" hangingPunct="1">
              <a:buFont typeface="Arial" panose="020B0604020202020204" pitchFamily="34" charset="0"/>
              <a:buChar char="•"/>
              <a:defRPr b="1"/>
            </a:pPr>
            <a:r>
              <a:rPr lang="en-US" sz="1800" b="1" dirty="0">
                <a:solidFill>
                  <a:schemeClr val="tx1"/>
                </a:solidFill>
              </a:rPr>
              <a:t>Established an Investment Portfolio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maintain a minimum of 50% of its assets in high quality fixed income securities (includes investment grade corporate bonds, U.S. Treasury and government agency bonds, and mortgage-backed securities) and a minimum of 25% of its assets in common stocks of companies with expectations of above average growth and/or sustainable dividend payout.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shall be realized through investment in high quality mutual fund(s) as opposed to a stock portfolio. The selected investment portfolio shall have an expense ratio less than 1% (less than 0.5% if possible).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Eighty percent (80%) of all dividend and capital gain distributions for the fiscal year (Oct. 1-Sept. 30) preceding a scholarship award shall be applied toward a “Futures in Aerospace” scholarship(s).</a:t>
            </a:r>
          </a:p>
          <a:p>
            <a:pPr lvl="3"/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Twenty percent (20%) of all dividend and capital gain distributions each fiscal year shall be reinvested </a:t>
            </a:r>
            <a:endParaRPr lang="en-US" sz="1800" b="1" dirty="0">
              <a:solidFill>
                <a:schemeClr val="tx1"/>
              </a:solidFill>
            </a:endParaRPr>
          </a:p>
          <a:p>
            <a:pPr hangingPunct="1">
              <a:buFont typeface="Arial" panose="020B0604020202020204" pitchFamily="34" charset="0"/>
              <a:buChar char="•"/>
              <a:defRPr b="1"/>
            </a:pPr>
            <a:r>
              <a:rPr lang="en-US" sz="1800" b="1" i="1" u="sng" dirty="0">
                <a:solidFill>
                  <a:schemeClr val="tx1"/>
                </a:solidFill>
              </a:rPr>
              <a:t>Feb 2026 Update:  Plan to continue discussions on Vanguard account opening and access procedures.  Will hold action request until Ad Hoc committee objectives are completed.</a:t>
            </a:r>
          </a:p>
          <a:p>
            <a:pPr lvl="1" hangingPunct="1">
              <a:buFont typeface="Arial" panose="020B0604020202020204" pitchFamily="34" charset="0"/>
              <a:buChar char="•"/>
              <a:defRPr b="1"/>
            </a:pP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A6D25B-6141-A2AB-08A8-89EFE1309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31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16112-317A-4BDC-F3DF-53780DE9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82E812B-45CD-1DD1-13C4-2556B34EADDB}"/>
              </a:ext>
            </a:extLst>
          </p:cNvPr>
          <p:cNvCxnSpPr/>
          <p:nvPr/>
        </p:nvCxnSpPr>
        <p:spPr>
          <a:xfrm>
            <a:off x="531628" y="6047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6DDACB3-9429-7BE5-2C2A-8D4C9F529A05}"/>
              </a:ext>
            </a:extLst>
          </p:cNvPr>
          <p:cNvSpPr txBox="1"/>
          <p:nvPr/>
        </p:nvSpPr>
        <p:spPr>
          <a:xfrm>
            <a:off x="-91906" y="27837"/>
            <a:ext cx="8785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New Business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A0B1AB56-6739-B024-7FB5-60C9C1339179}"/>
              </a:ext>
            </a:extLst>
          </p:cNvPr>
          <p:cNvSpPr txBox="1">
            <a:spLocks/>
          </p:cNvSpPr>
          <p:nvPr/>
        </p:nvSpPr>
        <p:spPr>
          <a:xfrm>
            <a:off x="5078" y="850903"/>
            <a:ext cx="8591216" cy="334595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9B81EB-3A42-7741-1DBA-62B1408AA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59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6B0A-34DD-11CA-A597-54B0C5691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B76B97-71B6-CE25-0040-DBF2539D0AC8}"/>
              </a:ext>
            </a:extLst>
          </p:cNvPr>
          <p:cNvCxnSpPr/>
          <p:nvPr/>
        </p:nvCxnSpPr>
        <p:spPr>
          <a:xfrm>
            <a:off x="531628" y="6047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A9ABBA1-2E90-BB66-57FD-D722B04C1F0F}"/>
              </a:ext>
            </a:extLst>
          </p:cNvPr>
          <p:cNvSpPr txBox="1"/>
          <p:nvPr/>
        </p:nvSpPr>
        <p:spPr>
          <a:xfrm>
            <a:off x="-91906" y="27837"/>
            <a:ext cx="8785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Back-UP</a:t>
            </a:r>
            <a:r>
              <a:rPr lang="en-US" sz="3600" dirty="0"/>
              <a:t> / Additional Info on Actions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04F468BC-B3DA-FE10-5AD2-E6457C022867}"/>
              </a:ext>
            </a:extLst>
          </p:cNvPr>
          <p:cNvSpPr txBox="1">
            <a:spLocks/>
          </p:cNvSpPr>
          <p:nvPr/>
        </p:nvSpPr>
        <p:spPr>
          <a:xfrm>
            <a:off x="5078" y="850903"/>
            <a:ext cx="8591216" cy="334595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0A75CF-C19A-B294-1933-8ED3DE192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700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7CB61-BEA9-1847-D005-67517C960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4386-31D1-EB24-831C-1D7CD8498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643"/>
            <a:ext cx="7886700" cy="72794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Old Business – Outstanding Action – Prior Month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CE69B-0539-AB1D-B2B4-D6F6C825E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25" y="689977"/>
            <a:ext cx="8389538" cy="5980454"/>
          </a:xfrm>
        </p:spPr>
        <p:txBody>
          <a:bodyPr>
            <a:normAutofit fontScale="92500" lnSpcReduction="10000"/>
          </a:bodyPr>
          <a:lstStyle/>
          <a:p>
            <a:pPr marL="294085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b="1" dirty="0">
                <a:uFill>
                  <a:solidFill>
                    <a:srgbClr val="1B1B1B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President/Treasurer to discuss forming Ad Hoc Committee for Donations: Recommend process for soliciting and evaluating donation opportunities (Ray Rhew – January 2026 Action).</a:t>
            </a:r>
            <a:endParaRPr lang="en-US" sz="1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94085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Motivation – LAA Bylaws Purpose: 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 the </a:t>
            </a:r>
            <a:r>
              <a:rPr lang="en-US" sz="1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LaRC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maintain contact with Alumni to the mutual benefit of the </a:t>
            </a:r>
            <a:r>
              <a:rPr lang="en-US" sz="1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LaRC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the Alumni.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Encourage and facilitate Alumni involvement in activities benefiting students from elementary school through college to increase the students’ ability to succeed in all educational opportunities.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process for researching and selecting opportunities to donate LAA funds that align with our mission, including the following Guidelines: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funds needed by the LAA for non-discretionary and discretionary categories to enable determining funds available for donations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acquiring funds other than membership dues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determining donation fund level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 2026, Update:  Ad Hoc Committee established in January; Ray Rhew – Committee Chair.  Requested volunteers at Feb General Membership Meeting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March 2026 Update – Committee members met to discuss options</a:t>
            </a:r>
          </a:p>
          <a:p>
            <a:pPr marL="796925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traight Connector 6">
            <a:extLst>
              <a:ext uri="{FF2B5EF4-FFF2-40B4-BE49-F238E27FC236}">
                <a16:creationId xmlns:a16="http://schemas.microsoft.com/office/drawing/2014/main" id="{8ED6A68C-E3D3-38AD-86EB-51AA549F2041}"/>
              </a:ext>
            </a:extLst>
          </p:cNvPr>
          <p:cNvSpPr/>
          <p:nvPr/>
        </p:nvSpPr>
        <p:spPr>
          <a:xfrm>
            <a:off x="787705" y="635404"/>
            <a:ext cx="7921257" cy="1"/>
          </a:xfrm>
          <a:prstGeom prst="line">
            <a:avLst/>
          </a:prstGeom>
          <a:ln w="28575">
            <a:solidFill>
              <a:srgbClr val="8FAAD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86F9AB-ECAD-9DD8-20D8-705F4365E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4672" y="6365632"/>
            <a:ext cx="464290" cy="359372"/>
          </a:xfrm>
        </p:spPr>
        <p:txBody>
          <a:bodyPr/>
          <a:lstStyle/>
          <a:p>
            <a:fld id="{885C55F7-7941-FF46-8BF1-EA0AD53320F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938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CEFF7-9E77-B17E-2406-ADA2C3648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67F95-CC27-9595-5E76-5EF272525069}"/>
              </a:ext>
            </a:extLst>
          </p:cNvPr>
          <p:cNvCxnSpPr/>
          <p:nvPr/>
        </p:nvCxnSpPr>
        <p:spPr>
          <a:xfrm>
            <a:off x="531628" y="604789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159BDFF-E58B-F303-3711-B437A802C488}"/>
              </a:ext>
            </a:extLst>
          </p:cNvPr>
          <p:cNvSpPr txBox="1"/>
          <p:nvPr/>
        </p:nvSpPr>
        <p:spPr>
          <a:xfrm>
            <a:off x="61647" y="27838"/>
            <a:ext cx="8785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Old Business – Outstanding Actions – Prior Month Info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D5948C75-18E5-8E59-75A7-415F3E5D0404}"/>
              </a:ext>
            </a:extLst>
          </p:cNvPr>
          <p:cNvSpPr txBox="1">
            <a:spLocks/>
          </p:cNvSpPr>
          <p:nvPr/>
        </p:nvSpPr>
        <p:spPr>
          <a:xfrm>
            <a:off x="358815" y="632555"/>
            <a:ext cx="8515554" cy="61976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Retirement Protocol Question (Rich Antcliff) </a:t>
            </a:r>
            <a:r>
              <a:rPr lang="en-US" sz="2000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– What is the protocol policy that NASA follows for retirements (album, certificates, party)?  Should the LAA have one?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cs typeface="Helvetica" panose="020B0604020202020204" pitchFamily="34" charset="0"/>
              </a:rPr>
              <a:t>Nov 2024 &amp; April 2025 Updates:  Contacted NASA Langley Human Capital Ofc – The employee’s organization decides.  </a:t>
            </a: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dirty="0">
                <a:uFill>
                  <a:solidFill>
                    <a:srgbClr val="1B1B1B"/>
                  </a:solidFill>
                </a:uFill>
              </a:rPr>
              <a:t>Jan 13, 2026:  Action for President to determine approach for DRP Retirement Party: Possibly ad-hoc committee or Program Committee to lead. </a:t>
            </a: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dirty="0">
                <a:uFill>
                  <a:solidFill>
                    <a:srgbClr val="1B1B1B"/>
                  </a:solidFill>
                </a:uFill>
              </a:rPr>
              <a:t>Feb 2026 Update:  Ad Hoc Committee, Retirement Protocols (NASA/LAA), was established.  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dirty="0">
                <a:uFill>
                  <a:solidFill>
                    <a:srgbClr val="1B1B1B"/>
                  </a:solidFill>
                </a:uFill>
              </a:rPr>
              <a:t>Rich Antcliff is the Committee Chair.  Expanding scope to include short/long term activities.  Committee Members:  Rich Antcliff, Jill Marlowe, Sharon Monica Jones, and </a:t>
            </a:r>
            <a:r>
              <a:rPr lang="en-US" sz="1800" dirty="0"/>
              <a:t>Christina Moats-Xavier</a:t>
            </a:r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u="sng" dirty="0">
                <a:uFill>
                  <a:solidFill>
                    <a:srgbClr val="1B1B1B"/>
                  </a:solidFill>
                </a:uFill>
              </a:rPr>
              <a:t>March 2026 Update:  Retirement Celebration – May 1</a:t>
            </a:r>
            <a:r>
              <a:rPr lang="en-US" sz="2000" u="sng" baseline="30000" dirty="0">
                <a:uFill>
                  <a:solidFill>
                    <a:srgbClr val="1B1B1B"/>
                  </a:solidFill>
                </a:uFill>
              </a:rPr>
              <a:t>st</a:t>
            </a:r>
            <a:r>
              <a:rPr lang="en-US" sz="2000" u="sng" dirty="0">
                <a:uFill>
                  <a:solidFill>
                    <a:srgbClr val="1B1B1B"/>
                  </a:solidFill>
                </a:uFill>
              </a:rPr>
              <a:t> @ 3:00 pm Reid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dirty="0">
                <a:uFill>
                  <a:solidFill>
                    <a:srgbClr val="1B1B1B"/>
                  </a:solidFill>
                </a:uFill>
              </a:rPr>
              <a:t>Finalized initial plans with Steve Gayle (Office of the Director).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dirty="0">
                <a:uFill>
                  <a:solidFill>
                    <a:srgbClr val="1B1B1B"/>
                  </a:solidFill>
                </a:uFill>
              </a:rPr>
              <a:t>Invite will go to employees who retired January 1, 2025 – January 31, 2026.</a:t>
            </a:r>
          </a:p>
          <a:p>
            <a:pPr lvl="2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600" dirty="0">
                <a:uFill>
                  <a:solidFill>
                    <a:srgbClr val="1B1B1B"/>
                  </a:solidFill>
                </a:uFill>
              </a:rPr>
              <a:t>Celebration Activities- Employee recognition, Class of 2025 photo, &amp; light refreshments</a:t>
            </a:r>
          </a:p>
          <a:p>
            <a:pPr lvl="1" defTabSz="18288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800" dirty="0">
                <a:uFill>
                  <a:solidFill>
                    <a:srgbClr val="1B1B1B"/>
                  </a:solidFill>
                </a:uFill>
              </a:rPr>
              <a:t>LAA members and Center employees will also be invited.</a:t>
            </a:r>
            <a:endParaRPr lang="en-US" sz="1800" dirty="0"/>
          </a:p>
          <a:p>
            <a:pPr defTabSz="1828800">
              <a:spcBef>
                <a:spcPts val="600"/>
              </a:spcBef>
              <a:buSzPct val="100000"/>
              <a:defRPr sz="1400">
                <a:latin typeface="+mn-lt"/>
                <a:ea typeface="+mn-ea"/>
                <a:cs typeface="+mn-cs"/>
                <a:sym typeface="Calibri"/>
              </a:defRPr>
            </a:pPr>
            <a:endParaRPr lang="en-US" sz="2200" dirty="0">
              <a:uFill>
                <a:solidFill>
                  <a:srgbClr val="1B1B1B"/>
                </a:solidFill>
              </a:u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D334B2-74D3-E7F2-29DF-62A1BD12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98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CDBDF-66D7-9EFE-BA42-F46B2F67E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046996A-64CD-396F-F9C0-2BEB2504863B}"/>
              </a:ext>
            </a:extLst>
          </p:cNvPr>
          <p:cNvCxnSpPr>
            <a:cxnSpLocks/>
          </p:cNvCxnSpPr>
          <p:nvPr/>
        </p:nvCxnSpPr>
        <p:spPr>
          <a:xfrm>
            <a:off x="1197428" y="680085"/>
            <a:ext cx="6749143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899F6DF-5FD2-9FBF-2771-C9961A6296F0}"/>
              </a:ext>
            </a:extLst>
          </p:cNvPr>
          <p:cNvSpPr txBox="1"/>
          <p:nvPr/>
        </p:nvSpPr>
        <p:spPr>
          <a:xfrm>
            <a:off x="661637" y="-30741"/>
            <a:ext cx="80551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LAA Board Meeting – April 14, 2026</a:t>
            </a:r>
          </a:p>
          <a:p>
            <a:pPr algn="ctr"/>
            <a:r>
              <a:rPr lang="en-US" sz="2000" b="1" dirty="0"/>
              <a:t>1:00 PM to 2:00 PM</a:t>
            </a:r>
            <a:endParaRPr lang="en-US" sz="1600" b="1" dirty="0">
              <a:highlight>
                <a:srgbClr val="FFFF00"/>
              </a:highlight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A91C5A8C-D049-5B4A-BCC4-D7A6FA408727}"/>
              </a:ext>
            </a:extLst>
          </p:cNvPr>
          <p:cNvSpPr txBox="1">
            <a:spLocks/>
          </p:cNvSpPr>
          <p:nvPr/>
        </p:nvSpPr>
        <p:spPr>
          <a:xfrm>
            <a:off x="304355" y="804754"/>
            <a:ext cx="8769749" cy="60532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Call to Order &amp; President’s Report: 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Kathy Ferrare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 marL="28575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Vice President’s Report: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Susan McClain</a:t>
            </a:r>
          </a:p>
          <a:p>
            <a:pPr marL="28575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/>
          </a:p>
          <a:p>
            <a:pPr marL="28575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/>
              <a:t>Secretary’s Report:</a:t>
            </a:r>
            <a:r>
              <a:rPr lang="en-US" sz="1800" dirty="0"/>
              <a:t> Jill Marlowe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/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Treasurer’s Report / Ad Hoc Committee-Donation Guidelines/Process</a:t>
            </a: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Ray Rhew (pass)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Communication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Report: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Dick Hueschen (pass)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Committee Reports: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Membership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: Amy Radford (pass)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Website and Newsletter: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Rick Ross (pass)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Information Technology: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Roman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Paryz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(pass)</a:t>
            </a:r>
          </a:p>
          <a:p>
            <a:pPr lvl="1" indent="-27432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Hall of Honor: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Mary Beth Wusk</a:t>
            </a:r>
          </a:p>
          <a:p>
            <a:pPr marL="15875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925" indent="-273050">
              <a:lnSpc>
                <a:spcPct val="100000"/>
              </a:lnSpc>
              <a:spcBef>
                <a:spcPts val="0"/>
              </a:spcBef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Old/New Business: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15975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Ad Hoc Committee – Retirement Protocols (NASA/LAA):  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Rich Antcliff</a:t>
            </a:r>
          </a:p>
          <a:p>
            <a:pPr marL="815975" lvl="1">
              <a:lnSpc>
                <a:spcPct val="100000"/>
              </a:lnSpc>
              <a:spcBef>
                <a:spcPts val="0"/>
              </a:spcBef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925" indent="-273050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Next Meeting:</a:t>
            </a:r>
            <a:r>
              <a:rPr lang="en-US" sz="1800" dirty="0"/>
              <a:t>  </a:t>
            </a:r>
            <a:r>
              <a:rPr lang="en-US" sz="1800" b="1" dirty="0"/>
              <a:t>May 12, 2026 – LAA General Membership &amp; Board Meetings</a:t>
            </a:r>
            <a:r>
              <a:rPr lang="en-US" sz="1800" dirty="0"/>
              <a:t>	</a:t>
            </a:r>
          </a:p>
          <a:p>
            <a:pPr marL="288925" indent="-2730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/>
              <a:t>Adjourn</a:t>
            </a:r>
            <a:endParaRPr lang="en-US" sz="1800" b="1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B83EB-A82C-748E-D681-F20A9C2C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131" y="6321182"/>
            <a:ext cx="2057400" cy="365125"/>
          </a:xfrm>
        </p:spPr>
        <p:txBody>
          <a:bodyPr/>
          <a:lstStyle/>
          <a:p>
            <a:fld id="{992CF83D-39B8-4D33-9A80-A1323915AE1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67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C4747-D9F0-F4C0-2F25-01645AE07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918C38-4277-FBF0-4E6B-6C3CADDE81E1}"/>
              </a:ext>
            </a:extLst>
          </p:cNvPr>
          <p:cNvCxnSpPr/>
          <p:nvPr/>
        </p:nvCxnSpPr>
        <p:spPr>
          <a:xfrm>
            <a:off x="531628" y="601344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A6DCDBF-0454-C003-7E32-84636B50C68C}"/>
              </a:ext>
            </a:extLst>
          </p:cNvPr>
          <p:cNvSpPr txBox="1"/>
          <p:nvPr/>
        </p:nvSpPr>
        <p:spPr>
          <a:xfrm>
            <a:off x="965558" y="0"/>
            <a:ext cx="7646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President’s Report</a:t>
            </a:r>
            <a:endParaRPr lang="en-US" sz="3600" dirty="0">
              <a:highlight>
                <a:srgbClr val="FFFF00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B44B7B-F38A-D0BB-E234-7DA1178BD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7295E4-FB06-58A6-7DC9-01B678A9CE57}"/>
              </a:ext>
            </a:extLst>
          </p:cNvPr>
          <p:cNvSpPr txBox="1">
            <a:spLocks/>
          </p:cNvSpPr>
          <p:nvPr/>
        </p:nvSpPr>
        <p:spPr>
          <a:xfrm>
            <a:off x="139698" y="779408"/>
            <a:ext cx="8705115" cy="6078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i="1" dirty="0"/>
              <a:t>Work-in-progress activities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i="1" dirty="0">
              <a:solidFill>
                <a:srgbClr val="FF0000"/>
              </a:solidFill>
            </a:endParaRPr>
          </a:p>
          <a:p>
            <a:pPr marL="800100" lvl="1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Retirement Celebration:  May 1</a:t>
            </a:r>
            <a:r>
              <a:rPr lang="en-US" b="1" baseline="30000" dirty="0"/>
              <a:t>st</a:t>
            </a:r>
            <a:r>
              <a:rPr lang="en-US" b="1" dirty="0"/>
              <a:t> @ 3:00 pm in the Reid Center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i="1" dirty="0">
                <a:uFill>
                  <a:solidFill>
                    <a:srgbClr val="1B1B1B"/>
                  </a:solidFill>
                </a:uFill>
              </a:rPr>
              <a:t>75+ RSVP’s received inviting 90 guests / estimating for 300 personnel</a:t>
            </a:r>
          </a:p>
          <a:p>
            <a:pPr marL="1260475" lvl="2" indent="-342900" defTabSz="85883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Volunteers Needed:  ~ 30 volunteers</a:t>
            </a:r>
          </a:p>
          <a:p>
            <a:pPr marL="1260475" lvl="2" indent="-342900" defTabSz="85883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Please sign up via the Microsoft Form in the email sent by Dick on 4/12</a:t>
            </a:r>
          </a:p>
          <a:p>
            <a:pPr marL="1260475" lvl="2" indent="-342900" defTabSz="85883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/>
              <a:t>Thank you Jill, Rick, Christina and Mariya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Hall of Honor kicked off – Thank you Mary Beth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 had a very productive meeting with Trina.</a:t>
            </a:r>
          </a:p>
          <a:p>
            <a:pPr marL="1260475" lvl="2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i="1" dirty="0"/>
              <a:t>Nominating Committee Chairperson – Need to find a replacement for Susan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67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FD2ADB-EA6F-D6FC-11D3-AF716256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436B81-CED7-27C2-1FEC-C0EDCD05BE13}"/>
              </a:ext>
            </a:extLst>
          </p:cNvPr>
          <p:cNvSpPr txBox="1"/>
          <p:nvPr/>
        </p:nvSpPr>
        <p:spPr>
          <a:xfrm rot="10800000" flipV="1">
            <a:off x="0" y="582299"/>
            <a:ext cx="8708093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March 10</a:t>
            </a:r>
            <a:r>
              <a:rPr lang="en-US" baseline="30000" dirty="0"/>
              <a:t>th</a:t>
            </a:r>
            <a:r>
              <a:rPr lang="en-US" dirty="0"/>
              <a:t> Board Discussion:  </a:t>
            </a:r>
            <a:r>
              <a:rPr lang="en-US" b="1" dirty="0"/>
              <a:t>Next steps for volunteer opportunities that Center Director Dyal raised </a:t>
            </a:r>
            <a:r>
              <a:rPr lang="en-US" dirty="0"/>
              <a:t>for LAA members; ACTION – </a:t>
            </a:r>
            <a:r>
              <a:rPr lang="en-US" u="sng" dirty="0"/>
              <a:t>Kathy will follow up with Eileen </a:t>
            </a:r>
            <a:r>
              <a:rPr lang="en-US" dirty="0"/>
              <a:t>to see what LAA support OD is requesting for Viking 50th Event, FDRF ribbon cutting Supervisory Cohort keynote speakers, Mentorship for Early Career Professionals, and STEM engagement events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Susan, Amy and I had meetings with Eileen Nelson, Neyda Abreu, and Maria Georgieva from the Office of the Director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1" dirty="0"/>
              <a:t>Viking 50</a:t>
            </a:r>
            <a:r>
              <a:rPr lang="en-US" b="1" i="1" baseline="30000" dirty="0"/>
              <a:t>th</a:t>
            </a:r>
            <a:r>
              <a:rPr lang="en-US" b="1" i="1" dirty="0"/>
              <a:t> Event </a:t>
            </a:r>
            <a:r>
              <a:rPr lang="en-US" dirty="0"/>
              <a:t>– Per Eileen, Langley is solidifying their involvement and will contact the LAA when additional information is available.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1" dirty="0"/>
              <a:t>FDRF ribbon cutting (guides, docents, etc.) </a:t>
            </a:r>
            <a:r>
              <a:rPr lang="en-US" dirty="0"/>
              <a:t>– Per Eileen, Langley is investigating potential dates to  reschedule the FDRF ribbon cutting event.  She will keep us posted on the date and the activities LAA can help.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1" dirty="0"/>
              <a:t>Supervisory Cohort keynote speakers </a:t>
            </a:r>
            <a:r>
              <a:rPr lang="en-US" dirty="0"/>
              <a:t>– Per Eileen, Steve Gayle is working this activity.  The first cohort event will be at Wallops in the late April/May timeframe.  For this initial event, Steve will reach out to individual people.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1" dirty="0"/>
              <a:t>Mentorship for Early Career Professionals </a:t>
            </a:r>
            <a:r>
              <a:rPr lang="en-US" dirty="0"/>
              <a:t>– Per Neyda, she is in the beginning stages of creating a quarterly event that provides mentorship opportunities.  We brainstormed ideas and she has taken the action to put a draft together.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1" dirty="0"/>
              <a:t>STEM Engagement Events – </a:t>
            </a:r>
            <a:r>
              <a:rPr lang="en-US" dirty="0"/>
              <a:t>Susan to meet with Bonnie Murray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2B7584-2C92-9940-3877-20B1F7876F05}"/>
              </a:ext>
            </a:extLst>
          </p:cNvPr>
          <p:cNvSpPr txBox="1"/>
          <p:nvPr/>
        </p:nvSpPr>
        <p:spPr>
          <a:xfrm>
            <a:off x="668849" y="-24760"/>
            <a:ext cx="7646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President’s Report</a:t>
            </a:r>
            <a:endParaRPr lang="en-US" sz="3600" dirty="0">
              <a:highlight>
                <a:srgbClr val="FFFF00"/>
              </a:highlight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ADEF92F-DC54-77EF-3A41-BAAD61D0C03A}"/>
              </a:ext>
            </a:extLst>
          </p:cNvPr>
          <p:cNvCxnSpPr/>
          <p:nvPr/>
        </p:nvCxnSpPr>
        <p:spPr>
          <a:xfrm>
            <a:off x="531628" y="601344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71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CCD08-5D8F-6222-8C18-B3F604227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AC4254-B1F6-BF74-969C-B1EBF6395CAA}"/>
              </a:ext>
            </a:extLst>
          </p:cNvPr>
          <p:cNvCxnSpPr/>
          <p:nvPr/>
        </p:nvCxnSpPr>
        <p:spPr>
          <a:xfrm>
            <a:off x="611371" y="691201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205551-5DAE-D229-FC55-B407FA66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1FDE9-E009-55F4-EE78-C1388245E8C9}"/>
              </a:ext>
            </a:extLst>
          </p:cNvPr>
          <p:cNvSpPr txBox="1">
            <a:spLocks/>
          </p:cNvSpPr>
          <p:nvPr/>
        </p:nvSpPr>
        <p:spPr>
          <a:xfrm>
            <a:off x="274677" y="824678"/>
            <a:ext cx="8479030" cy="5963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1" dirty="0"/>
              <a:t>Retirement Celebration:  May 1st @ 3:00 pm in the Reid Center</a:t>
            </a:r>
          </a:p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b="1" i="1" dirty="0"/>
          </a:p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1" dirty="0"/>
              <a:t>Langley Anniversary Orchestra</a:t>
            </a:r>
          </a:p>
          <a:p>
            <a:pPr defTabSz="8588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They are planning to assemble a special Langley Anniversary Orchestra and are inviting interested musicians to participate.</a:t>
            </a:r>
          </a:p>
          <a:p>
            <a:pPr defTabSz="85883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defTabSz="85883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April – Sign-Up sheet to be sent out to LAA members.</a:t>
            </a:r>
          </a:p>
          <a:p>
            <a:pPr defTabSz="858838">
              <a:lnSpc>
                <a:spcPct val="100000"/>
              </a:lnSpc>
              <a:spcBef>
                <a:spcPts val="0"/>
              </a:spcBef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8783C7-9F1E-64E6-48A5-4995ED8FC7D4}"/>
              </a:ext>
            </a:extLst>
          </p:cNvPr>
          <p:cNvSpPr txBox="1"/>
          <p:nvPr/>
        </p:nvSpPr>
        <p:spPr>
          <a:xfrm>
            <a:off x="535395" y="70034"/>
            <a:ext cx="821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Vice President Report – Upcoming Events</a:t>
            </a:r>
          </a:p>
        </p:txBody>
      </p:sp>
    </p:spTree>
    <p:extLst>
      <p:ext uri="{BB962C8B-B14F-4D97-AF65-F5344CB8AC3E}">
        <p14:creationId xmlns:p14="http://schemas.microsoft.com/office/powerpoint/2010/main" val="148816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7A734-0658-D4D2-64C0-56FCE3513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27FCBB-9F13-57E9-F091-E8F8264035ED}"/>
              </a:ext>
            </a:extLst>
          </p:cNvPr>
          <p:cNvCxnSpPr/>
          <p:nvPr/>
        </p:nvCxnSpPr>
        <p:spPr>
          <a:xfrm>
            <a:off x="611371" y="691201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C29F79-F00F-61A1-CB5E-FAF43FF1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D3085-0D1C-8517-3BF3-1DCCC2895984}"/>
              </a:ext>
            </a:extLst>
          </p:cNvPr>
          <p:cNvSpPr txBox="1">
            <a:spLocks/>
          </p:cNvSpPr>
          <p:nvPr/>
        </p:nvSpPr>
        <p:spPr>
          <a:xfrm>
            <a:off x="274677" y="766063"/>
            <a:ext cx="8479030" cy="5963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April 14, 2026 – Rick Ross (LAA Member):  Charlatans, Swindlers and Bilks</a:t>
            </a:r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May 12, 2026 –</a:t>
            </a:r>
            <a:r>
              <a:rPr lang="en-US" sz="2600" dirty="0" err="1"/>
              <a:t>Quesst</a:t>
            </a:r>
            <a:r>
              <a:rPr lang="en-US" sz="2600" dirty="0"/>
              <a:t> Project Update:  X-59 Soars: A New Era in Supersonic Flight Begins presentation by Lori </a:t>
            </a:r>
            <a:r>
              <a:rPr lang="en-US" sz="2600" dirty="0" err="1"/>
              <a:t>Ozoroski</a:t>
            </a:r>
            <a:r>
              <a:rPr lang="en-US" sz="2600" dirty="0"/>
              <a:t>, NASA Langley </a:t>
            </a:r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June 9, 2026 – Tentative – Generation180.  </a:t>
            </a:r>
            <a:r>
              <a:rPr lang="en-US" sz="2600" dirty="0" err="1"/>
              <a:t>Generation180</a:t>
            </a:r>
            <a:r>
              <a:rPr lang="en-US" sz="2600" dirty="0"/>
              <a:t> is a national nonprofit working to inspire and equip people to take action on clean energy in their homes and communities. </a:t>
            </a:r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July 14, 2026 – LAA Picnic</a:t>
            </a:r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indent="-5715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August 11, 2026 - Stephanie Letourneau, Wetlands Watch, Catch the King Coordinator</a:t>
            </a:r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45720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/>
          </a:p>
          <a:p>
            <a:pPr marL="0" indent="0" algn="ctr">
              <a:buNone/>
            </a:pPr>
            <a:r>
              <a:rPr lang="en-US" sz="2200" b="1" i="1" dirty="0"/>
              <a:t>Speaker suggestions?</a:t>
            </a:r>
            <a:endParaRPr lang="en-US" sz="2200" dirty="0"/>
          </a:p>
          <a:p>
            <a:pPr marL="0" lvl="1" indent="0" algn="ctr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i="1" dirty="0"/>
              <a:t>Please talk to Susan McClain.</a:t>
            </a:r>
            <a:endParaRPr lang="en-US" sz="2000" dirty="0"/>
          </a:p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F7366C-F07B-6502-8712-508761C0C8D1}"/>
              </a:ext>
            </a:extLst>
          </p:cNvPr>
          <p:cNvSpPr txBox="1"/>
          <p:nvPr/>
        </p:nvSpPr>
        <p:spPr>
          <a:xfrm>
            <a:off x="535395" y="70034"/>
            <a:ext cx="821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Vice President Report – Upcoming Speakers</a:t>
            </a:r>
          </a:p>
        </p:txBody>
      </p:sp>
    </p:spTree>
    <p:extLst>
      <p:ext uri="{BB962C8B-B14F-4D97-AF65-F5344CB8AC3E}">
        <p14:creationId xmlns:p14="http://schemas.microsoft.com/office/powerpoint/2010/main" val="149096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F11D7-93C6-7696-BDF4-8197B07D1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043AC78-C760-895F-7820-2759E119C913}"/>
              </a:ext>
            </a:extLst>
          </p:cNvPr>
          <p:cNvCxnSpPr/>
          <p:nvPr/>
        </p:nvCxnSpPr>
        <p:spPr>
          <a:xfrm>
            <a:off x="611371" y="691201"/>
            <a:ext cx="7921256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7EB88B-0ED8-EAA9-675E-AE3454E2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F83D-39B8-4D33-9A80-A1323915AE17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14E62E-C258-562E-BC0F-8E768FB338E8}"/>
              </a:ext>
            </a:extLst>
          </p:cNvPr>
          <p:cNvSpPr txBox="1">
            <a:spLocks/>
          </p:cNvSpPr>
          <p:nvPr/>
        </p:nvSpPr>
        <p:spPr>
          <a:xfrm>
            <a:off x="274677" y="824678"/>
            <a:ext cx="8479030" cy="5963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3325" indent="-2889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arenR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September 8, 2026 – Allen Kilgore, Deputy Center Director, Update to the State of the Center</a:t>
            </a:r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October 14, 2026 –Tentative, Bryan Barmore, Master Naturalist Program</a:t>
            </a:r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November 10, 2026 - NASA Langley’s Air Traffic Operation Laboratory presentation by Neil O’Connor (LAA Member).  Tour details to follow.</a:t>
            </a:r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December 9, 2026 – Holiday Luncheon </a:t>
            </a:r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600" u="sng" dirty="0"/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u="sng" dirty="0"/>
              <a:t>Potential Speakers </a:t>
            </a:r>
            <a:r>
              <a:rPr lang="en-US" sz="2600" dirty="0"/>
              <a:t>– </a:t>
            </a:r>
          </a:p>
          <a:p>
            <a:pPr marL="0" lvl="1" indent="0" defTabSz="8588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/>
              <a:t>Dr. Kevin Marlowe – Large Language Models </a:t>
            </a:r>
          </a:p>
          <a:p>
            <a:pPr marL="0" indent="0" defTabSz="858838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E7FC2B-CA47-865E-4C0E-FFE2CD0A8005}"/>
              </a:ext>
            </a:extLst>
          </p:cNvPr>
          <p:cNvSpPr txBox="1"/>
          <p:nvPr/>
        </p:nvSpPr>
        <p:spPr>
          <a:xfrm>
            <a:off x="535395" y="70034"/>
            <a:ext cx="821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Vice President Report – Upcoming Speakers</a:t>
            </a:r>
          </a:p>
        </p:txBody>
      </p:sp>
    </p:spTree>
    <p:extLst>
      <p:ext uri="{BB962C8B-B14F-4D97-AF65-F5344CB8AC3E}">
        <p14:creationId xmlns:p14="http://schemas.microsoft.com/office/powerpoint/2010/main" val="409082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traight Connector 6"/>
          <p:cNvSpPr/>
          <p:nvPr/>
        </p:nvSpPr>
        <p:spPr>
          <a:xfrm>
            <a:off x="844547" y="601759"/>
            <a:ext cx="7454905" cy="5"/>
          </a:xfrm>
          <a:prstGeom prst="line">
            <a:avLst/>
          </a:prstGeom>
          <a:ln w="50800">
            <a:solidFill>
              <a:srgbClr val="8FAADC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4" name="TextBox 7"/>
          <p:cNvSpPr txBox="1"/>
          <p:nvPr/>
        </p:nvSpPr>
        <p:spPr>
          <a:xfrm>
            <a:off x="639562" y="-18792"/>
            <a:ext cx="7949046" cy="526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>
            <a:lvl1pPr algn="ctr" defTabSz="914400">
              <a:defRPr sz="36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Secretary’s Report</a:t>
            </a:r>
          </a:p>
        </p:txBody>
      </p:sp>
      <p:sp>
        <p:nvSpPr>
          <p:cNvPr id="95" name="Content Placeholder 3"/>
          <p:cNvSpPr txBox="1"/>
          <p:nvPr/>
        </p:nvSpPr>
        <p:spPr>
          <a:xfrm>
            <a:off x="187794" y="733299"/>
            <a:ext cx="8768411" cy="4821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4289" tIns="34289" rIns="34289" bIns="34289">
            <a:spAutoFit/>
          </a:bodyPr>
          <a:lstStyle/>
          <a:p>
            <a:pPr marL="457200" indent="-457200" defTabSz="1828800">
              <a:spcBef>
                <a:spcPts val="600"/>
              </a:spcBef>
              <a:buSzPct val="100000"/>
              <a:buFont typeface="Arial"/>
              <a:buChar char="•"/>
              <a:defRPr sz="2400" b="1"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dirty="0"/>
              <a:t>March</a:t>
            </a:r>
            <a:r>
              <a:rPr sz="2000" dirty="0"/>
              <a:t> 202</a:t>
            </a:r>
            <a:r>
              <a:rPr lang="en-US" sz="2000" dirty="0"/>
              <a:t>6</a:t>
            </a:r>
            <a:r>
              <a:rPr sz="2000" dirty="0"/>
              <a:t> Board Meeting Minutes were approved and posted to Box</a:t>
            </a:r>
          </a:p>
          <a:p>
            <a:pPr marL="457200" indent="-457200" defTabSz="1828800">
              <a:spcBef>
                <a:spcPts val="600"/>
              </a:spcBef>
              <a:buSzPct val="100000"/>
              <a:buFont typeface="Arial"/>
              <a:buChar char="•"/>
              <a:defRPr sz="2400" b="1">
                <a:latin typeface="+mn-lt"/>
                <a:ea typeface="+mn-ea"/>
                <a:cs typeface="+mn-cs"/>
                <a:sym typeface="Calibri"/>
              </a:defRPr>
            </a:pPr>
            <a:r>
              <a:rPr sz="2000" dirty="0"/>
              <a:t>Attendance lists posted to Box</a:t>
            </a:r>
            <a:endParaRPr lang="en-US" sz="2000" dirty="0"/>
          </a:p>
          <a:p>
            <a:pPr marL="457200" indent="-457200" defTabSz="1828800">
              <a:spcBef>
                <a:spcPts val="600"/>
              </a:spcBef>
              <a:buSzPct val="100000"/>
              <a:buFont typeface="Arial"/>
              <a:buChar char="•"/>
              <a:defRPr sz="2400" b="1">
                <a:latin typeface="+mn-lt"/>
                <a:ea typeface="+mn-ea"/>
                <a:cs typeface="+mn-cs"/>
                <a:sym typeface="Calibri"/>
              </a:defRPr>
            </a:pPr>
            <a:r>
              <a:rPr sz="2000" dirty="0"/>
              <a:t>Significant Motions, Actions &amp; Discussions</a:t>
            </a:r>
            <a:r>
              <a:rPr lang="en-US" sz="2000" dirty="0"/>
              <a:t> from last meeting</a:t>
            </a:r>
            <a:r>
              <a:rPr sz="2000" dirty="0"/>
              <a:t>:</a:t>
            </a:r>
            <a:endParaRPr lang="en-US" sz="2000" dirty="0"/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DISCUSSION on whether we want to </a:t>
            </a:r>
            <a:r>
              <a:rPr lang="en-US" b="1" dirty="0"/>
              <a:t>explore more targeted use of LAA social media to amplify LARC impact</a:t>
            </a:r>
            <a:r>
              <a:rPr lang="en-US" dirty="0"/>
              <a:t>; ACTION for </a:t>
            </a:r>
            <a:r>
              <a:rPr lang="en-US" u="sng" dirty="0"/>
              <a:t>Jill to meet with Rick/Amy to discuss </a:t>
            </a:r>
            <a:r>
              <a:rPr lang="en-US" dirty="0"/>
              <a:t>ways to strategically use LAA socials to amplify LARC contributions &amp; spawn opportunities.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DISCUSSION on </a:t>
            </a:r>
            <a:r>
              <a:rPr lang="en-US" b="1" dirty="0"/>
              <a:t>next steps for volunteer opportunities that Center Director Dyal raised </a:t>
            </a:r>
            <a:r>
              <a:rPr lang="en-US" dirty="0"/>
              <a:t>for LAA members; ACTION – </a:t>
            </a:r>
            <a:r>
              <a:rPr lang="en-US" u="sng" dirty="0"/>
              <a:t>Kathy will follow up with Eileen </a:t>
            </a:r>
            <a:r>
              <a:rPr lang="en-US" dirty="0"/>
              <a:t>to see what LAA support OD is requesting for Viking 50th Event, FDRF ribbon cutting and cohort program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1400">
                <a:uFill>
                  <a:solidFill>
                    <a:srgbClr val="000000"/>
                  </a:solidFill>
                </a:uFill>
              </a:defRPr>
            </a:pPr>
            <a:r>
              <a:rPr dirty="0"/>
              <a:t> </a:t>
            </a:r>
            <a:r>
              <a:rPr sz="2000" b="1" dirty="0"/>
              <a:t>No motions</a:t>
            </a:r>
            <a:endParaRPr lang="en-US" sz="2000" b="1" dirty="0"/>
          </a:p>
          <a:p>
            <a:pPr algn="ctr">
              <a:lnSpc>
                <a:spcPct val="87916"/>
              </a:lnSpc>
              <a:spcBef>
                <a:spcPts val="600"/>
              </a:spcBef>
              <a:buSzPct val="100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2100" b="1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Calibri"/>
              </a:defRPr>
            </a:pPr>
            <a:endParaRPr lang="en-US" sz="2000" i="1" dirty="0">
              <a:solidFill>
                <a:srgbClr val="FF0000"/>
              </a:solidFill>
            </a:endParaRPr>
          </a:p>
          <a:p>
            <a:pPr algn="ctr">
              <a:lnSpc>
                <a:spcPct val="87916"/>
              </a:lnSpc>
              <a:spcBef>
                <a:spcPts val="600"/>
              </a:spcBef>
              <a:buSzPct val="100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2100" b="1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Calibri"/>
              </a:defRPr>
            </a:pPr>
            <a:endParaRPr lang="en-US" sz="2000" i="1" dirty="0">
              <a:solidFill>
                <a:srgbClr val="FF0000"/>
              </a:solidFill>
            </a:endParaRPr>
          </a:p>
          <a:p>
            <a:pPr algn="ctr">
              <a:lnSpc>
                <a:spcPct val="87916"/>
              </a:lnSpc>
              <a:spcBef>
                <a:spcPts val="600"/>
              </a:spcBef>
              <a:buSzPct val="100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2100" b="1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Calibri"/>
              </a:defRPr>
            </a:pPr>
            <a:r>
              <a:rPr lang="en-US" sz="2000" i="1" dirty="0">
                <a:solidFill>
                  <a:srgbClr val="FF0000"/>
                </a:solidFill>
              </a:rPr>
              <a:t>PLEASE SIGN THE BOARD ATTENDANCE SHEET BEFORE YOU LEAVE!</a:t>
            </a:r>
          </a:p>
        </p:txBody>
      </p:sp>
      <p:sp>
        <p:nvSpPr>
          <p:cNvPr id="96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333971" y="6414763"/>
            <a:ext cx="181378" cy="2483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rPr/>
              <a:t>8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E4F1CE-34C4-4416-9C1E-1B1D31280376}"/>
              </a:ext>
            </a:extLst>
          </p:cNvPr>
          <p:cNvSpPr txBox="1"/>
          <p:nvPr/>
        </p:nvSpPr>
        <p:spPr>
          <a:xfrm>
            <a:off x="6692688" y="6623207"/>
            <a:ext cx="24513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/>
              <a:t>*Committee Chair appointed by President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BDE88-7910-2561-4E62-70F013F8C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6E237-1178-2CD3-797A-51363AE42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128601"/>
            <a:ext cx="8448487" cy="637425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+mn-lt"/>
              </a:rPr>
              <a:t>LaRC</a:t>
            </a:r>
            <a:r>
              <a:rPr lang="en-US" sz="3600" b="1" dirty="0">
                <a:latin typeface="+mn-lt"/>
              </a:rPr>
              <a:t>/LAA Hall of Honor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7BEA76-4164-4E28-628B-FDF32660F17F}"/>
              </a:ext>
            </a:extLst>
          </p:cNvPr>
          <p:cNvSpPr txBox="1"/>
          <p:nvPr/>
        </p:nvSpPr>
        <p:spPr>
          <a:xfrm>
            <a:off x="380172" y="882154"/>
            <a:ext cx="844848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b="1" dirty="0"/>
              <a:t>Apr 8th: </a:t>
            </a:r>
            <a:r>
              <a:rPr lang="en-US" dirty="0"/>
              <a:t>Received NASA Langley’s buy-in to support the Class of 2027 Hall of Honor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/>
              <a:t>Reviewed History of </a:t>
            </a:r>
            <a:r>
              <a:rPr lang="en-US" dirty="0" err="1"/>
              <a:t>HoH</a:t>
            </a:r>
            <a:endParaRPr lang="en-US" dirty="0"/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/>
              <a:t>Requested NASA Langley Personnel by April 30th: </a:t>
            </a:r>
          </a:p>
          <a:p>
            <a:pPr lvl="2"/>
            <a:r>
              <a:rPr lang="en-US" dirty="0"/>
              <a:t>Selection Committee: </a:t>
            </a:r>
          </a:p>
          <a:p>
            <a:pPr lvl="2"/>
            <a:r>
              <a:rPr lang="en-US" dirty="0"/>
              <a:t>	Senior Selection Committee Lead (1)</a:t>
            </a:r>
          </a:p>
          <a:p>
            <a:pPr lvl="2"/>
            <a:r>
              <a:rPr lang="en-US" dirty="0"/>
              <a:t>	Committee Members (~2)</a:t>
            </a:r>
          </a:p>
          <a:p>
            <a:pPr lvl="2"/>
            <a:r>
              <a:rPr lang="en-US" dirty="0"/>
              <a:t>Ops Committee:</a:t>
            </a:r>
          </a:p>
          <a:p>
            <a:pPr lvl="2"/>
            <a:r>
              <a:rPr lang="en-US" dirty="0"/>
              <a:t>	Senior Operations Committee Liaison (1)</a:t>
            </a:r>
          </a:p>
          <a:p>
            <a:pPr lvl="2"/>
            <a:r>
              <a:rPr lang="en-US" dirty="0"/>
              <a:t>	Operations </a:t>
            </a:r>
            <a:r>
              <a:rPr lang="en-US" dirty="0" err="1"/>
              <a:t>HoH</a:t>
            </a:r>
            <a:r>
              <a:rPr lang="en-US" dirty="0"/>
              <a:t> Center Representative (Coordination) (1)</a:t>
            </a:r>
          </a:p>
          <a:p>
            <a:pPr lvl="2"/>
            <a:r>
              <a:rPr lang="en-US" dirty="0"/>
              <a:t>Suggestions for Hampton Roads Community Members, Historian, Program Writer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/>
              <a:t>Approved cost sharing approach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endParaRPr lang="en-US" dirty="0">
              <a:cs typeface="Times New Roman" panose="02020603050405020304" pitchFamily="18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b="1" dirty="0">
                <a:cs typeface="Times New Roman" panose="02020603050405020304" pitchFamily="18" charset="0"/>
              </a:rPr>
              <a:t>Apr 14</a:t>
            </a:r>
            <a:r>
              <a:rPr lang="en-US" b="1" baseline="30000" dirty="0">
                <a:cs typeface="Times New Roman" panose="02020603050405020304" pitchFamily="18" charset="0"/>
              </a:rPr>
              <a:t>th</a:t>
            </a:r>
            <a:r>
              <a:rPr lang="en-US" b="1" dirty="0">
                <a:cs typeface="Times New Roman" panose="02020603050405020304" pitchFamily="18" charset="0"/>
              </a:rPr>
              <a:t>: </a:t>
            </a:r>
            <a:r>
              <a:rPr lang="en-US" dirty="0">
                <a:cs typeface="Times New Roman" panose="02020603050405020304" pitchFamily="18" charset="0"/>
              </a:rPr>
              <a:t>Kick-off meeting with </a:t>
            </a:r>
            <a:r>
              <a:rPr lang="en-US" dirty="0" err="1">
                <a:cs typeface="Times New Roman" panose="02020603050405020304" pitchFamily="18" charset="0"/>
              </a:rPr>
              <a:t>HoH</a:t>
            </a:r>
            <a:r>
              <a:rPr lang="en-US" dirty="0">
                <a:cs typeface="Times New Roman" panose="02020603050405020304" pitchFamily="18" charset="0"/>
              </a:rPr>
              <a:t> Operations Committee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dirty="0"/>
              <a:t>Establish Ops Team/assign Roles &amp; Responsibilities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dirty="0"/>
              <a:t>Update Operating Guidelines 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dirty="0"/>
              <a:t>Update automated nomination process (as needed)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dirty="0"/>
              <a:t>Discuss Marketing/Promotion 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b="1" dirty="0"/>
              <a:t>Sept 1</a:t>
            </a:r>
            <a:r>
              <a:rPr lang="en-US" b="1" baseline="30000" dirty="0"/>
              <a:t>st</a:t>
            </a:r>
            <a:r>
              <a:rPr lang="en-US" b="1" dirty="0"/>
              <a:t>: </a:t>
            </a:r>
            <a:r>
              <a:rPr lang="en-US" dirty="0"/>
              <a:t>Electronic Nomination Form Activated on LAA Website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3A6EFC-286C-FFE4-F21E-F37B915219DF}"/>
              </a:ext>
            </a:extLst>
          </p:cNvPr>
          <p:cNvCxnSpPr/>
          <p:nvPr/>
        </p:nvCxnSpPr>
        <p:spPr>
          <a:xfrm>
            <a:off x="466725" y="756506"/>
            <a:ext cx="821055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1B0BFC-73A2-AA4D-E01A-3AC9C5D2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6428" y="5608218"/>
            <a:ext cx="2057400" cy="273844"/>
          </a:xfrm>
        </p:spPr>
        <p:txBody>
          <a:bodyPr/>
          <a:lstStyle/>
          <a:p>
            <a:fld id="{EBFFCBD6-5A08-114E-A40C-9E3E5D0669F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0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26985</TotalTime>
  <Words>2149</Words>
  <Application>Microsoft Office PowerPoint</Application>
  <PresentationFormat>On-screen Show (4:3)</PresentationFormat>
  <Paragraphs>217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LaRC/LAA Hall of Honor</vt:lpstr>
      <vt:lpstr>Old Business – Outstanding Action</vt:lpstr>
      <vt:lpstr>PowerPoint Presentation</vt:lpstr>
      <vt:lpstr>PowerPoint Presentation</vt:lpstr>
      <vt:lpstr>PowerPoint Presentation</vt:lpstr>
      <vt:lpstr>PowerPoint Presentation</vt:lpstr>
      <vt:lpstr>Old Business – Outstanding Action – Prior Month Info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Rich and Kathy Ferrare</cp:lastModifiedBy>
  <cp:revision>723</cp:revision>
  <cp:lastPrinted>2026-02-08T19:09:16Z</cp:lastPrinted>
  <dcterms:created xsi:type="dcterms:W3CDTF">2020-07-01T00:58:21Z</dcterms:created>
  <dcterms:modified xsi:type="dcterms:W3CDTF">2026-04-12T20:02:28Z</dcterms:modified>
</cp:coreProperties>
</file>