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38" r:id="rId2"/>
    <p:sldId id="278" r:id="rId3"/>
    <p:sldId id="284" r:id="rId4"/>
    <p:sldId id="347" r:id="rId5"/>
    <p:sldId id="261" r:id="rId6"/>
    <p:sldId id="257" r:id="rId7"/>
    <p:sldId id="256" r:id="rId8"/>
    <p:sldId id="339" r:id="rId9"/>
    <p:sldId id="279" r:id="rId10"/>
    <p:sldId id="340" r:id="rId11"/>
    <p:sldId id="348" r:id="rId12"/>
    <p:sldId id="332" r:id="rId13"/>
    <p:sldId id="346" r:id="rId14"/>
    <p:sldId id="343" r:id="rId15"/>
    <p:sldId id="349" r:id="rId16"/>
    <p:sldId id="337" r:id="rId17"/>
    <p:sldId id="305" r:id="rId18"/>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0" autoAdjust="0"/>
  </p:normalViewPr>
  <p:slideViewPr>
    <p:cSldViewPr snapToGrid="0">
      <p:cViewPr varScale="1">
        <p:scale>
          <a:sx n="65" d="100"/>
          <a:sy n="65" d="100"/>
        </p:scale>
        <p:origin x="1368" y="2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F92B6DB2-2777-44E7-BBF6-141FB24B1608}" type="datetimeFigureOut">
              <a:rPr lang="en-US" smtClean="0"/>
              <a:t>3/9/2026</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B41479D-A99A-465B-80CF-8A0406715EB4}" type="slidenum">
              <a:rPr lang="en-US" smtClean="0"/>
              <a:t>‹#›</a:t>
            </a:fld>
            <a:endParaRPr lang="en-US"/>
          </a:p>
        </p:txBody>
      </p:sp>
    </p:spTree>
    <p:extLst>
      <p:ext uri="{BB962C8B-B14F-4D97-AF65-F5344CB8AC3E}">
        <p14:creationId xmlns:p14="http://schemas.microsoft.com/office/powerpoint/2010/main" val="73767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F3F6-01C8-F8CA-E10F-4E1A66CB6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57DD8-7D63-2316-0024-DF5C1F89A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181BC-7A97-4094-41BF-3864D4BB7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0D0CC-A3DD-9759-21E1-9E45DFDEB728}"/>
              </a:ext>
            </a:extLst>
          </p:cNvPr>
          <p:cNvSpPr>
            <a:spLocks noGrp="1"/>
          </p:cNvSpPr>
          <p:nvPr>
            <p:ph type="sldNum" sz="quarter" idx="5"/>
          </p:nvPr>
        </p:nvSpPr>
        <p:spPr/>
        <p:txBody>
          <a:bodyPr/>
          <a:lstStyle/>
          <a:p>
            <a:fld id="{DB41479D-A99A-465B-80CF-8A0406715EB4}" type="slidenum">
              <a:rPr lang="en-US" smtClean="0"/>
              <a:t>13</a:t>
            </a:fld>
            <a:endParaRPr lang="en-US"/>
          </a:p>
        </p:txBody>
      </p:sp>
    </p:spTree>
    <p:extLst>
      <p:ext uri="{BB962C8B-B14F-4D97-AF65-F5344CB8AC3E}">
        <p14:creationId xmlns:p14="http://schemas.microsoft.com/office/powerpoint/2010/main" val="1910260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D021A-D4A2-4E70-BA83-0D168782A34B}"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79926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ED781-6F9F-4781-8806-9180A05C5B10}"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13371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E8E45-F0E6-4651-8D6C-FB5B48B390DF}"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60105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1B20-A55E-6F65-6B75-9E4503E3F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73717-DF91-57DB-776F-F0F20FD38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61674-48C5-473B-D26D-0F2FBC7B9937}"/>
              </a:ext>
            </a:extLst>
          </p:cNvPr>
          <p:cNvSpPr>
            <a:spLocks noGrp="1"/>
          </p:cNvSpPr>
          <p:nvPr>
            <p:ph type="dt" sz="half" idx="10"/>
          </p:nvPr>
        </p:nvSpPr>
        <p:spPr/>
        <p:txBody>
          <a:bodyPr/>
          <a:lstStyle/>
          <a:p>
            <a:fld id="{94739486-46EF-44A6-8108-B73AEAF361DE}" type="datetime1">
              <a:rPr lang="en-US" smtClean="0"/>
              <a:t>3/9/2026</a:t>
            </a:fld>
            <a:endParaRPr lang="en-US"/>
          </a:p>
        </p:txBody>
      </p:sp>
      <p:sp>
        <p:nvSpPr>
          <p:cNvPr id="5" name="Footer Placeholder 4">
            <a:extLst>
              <a:ext uri="{FF2B5EF4-FFF2-40B4-BE49-F238E27FC236}">
                <a16:creationId xmlns:a16="http://schemas.microsoft.com/office/drawing/2014/main" id="{B1345464-E9AA-80BB-4919-B0ED1F91B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DB0BD-9470-AF1C-F2A0-803AB664D62E}"/>
              </a:ext>
            </a:extLst>
          </p:cNvPr>
          <p:cNvSpPr>
            <a:spLocks noGrp="1"/>
          </p:cNvSpPr>
          <p:nvPr>
            <p:ph type="sldNum" sz="quarter" idx="12"/>
          </p:nvPr>
        </p:nvSpPr>
        <p:spPr>
          <a:xfrm>
            <a:off x="8240276" y="6400415"/>
            <a:ext cx="275074" cy="276999"/>
          </a:xfrm>
        </p:spPr>
        <p:txBody>
          <a:bodyPr/>
          <a:lstStyle/>
          <a:p>
            <a:fld id="{885C55F7-7941-FF46-8BF1-EA0AD53320FF}" type="slidenum">
              <a:rPr lang="en-US" smtClean="0"/>
              <a:t>‹#›</a:t>
            </a:fld>
            <a:endParaRPr lang="en-US"/>
          </a:p>
        </p:txBody>
      </p:sp>
    </p:spTree>
    <p:extLst>
      <p:ext uri="{BB962C8B-B14F-4D97-AF65-F5344CB8AC3E}">
        <p14:creationId xmlns:p14="http://schemas.microsoft.com/office/powerpoint/2010/main" val="252697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76" y="1363898"/>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CCC0B5-7B29-4047-8CFF-FED4AFA7E34D}"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65542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DB4F5-D741-447F-8ACB-71FB44678091}" type="datetime1">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05828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B6440-9FBB-4F86-BED1-25E1D9ECC700}"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12479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12ADE2-9B61-47A4-924E-1B89E2FDF235}" type="datetime1">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16723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CD16EC-1BC4-45A7-9A05-66A38A486634}" type="datetime1">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4493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DAE26-1B9F-4F1B-9451-5B632A5CA4B1}" type="datetime1">
              <a:rPr lang="en-US" smtClean="0"/>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156943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4E02C-2BDC-4207-B7C0-78521DB7348F}"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4740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7A4FC-EC49-497F-BB5B-A599F1DF25A5}" type="datetime1">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13596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z="2000" b="1" dirty="0"/>
              <a:t>Agenda for LAA General Meeting – Jan 10, 2023</a:t>
            </a:r>
            <a:br>
              <a:rPr lang="en-US" sz="2000" b="1" dirty="0"/>
            </a:br>
            <a:r>
              <a:rPr lang="en-US" sz="2000" b="1" dirty="0"/>
              <a:t>11:30 AM to 1:00 PM</a:t>
            </a:r>
            <a:br>
              <a:rPr lang="en-US" sz="2000" b="1" dirty="0"/>
            </a:br>
            <a:r>
              <a:rPr lang="en-US" sz="2000" b="1" dirty="0">
                <a:solidFill>
                  <a:srgbClr val="FF0000"/>
                </a:solidFill>
              </a:rPr>
              <a:t>(Official business starts at 11:45 AM)</a:t>
            </a:r>
            <a:br>
              <a:rPr lang="en-US" sz="2000" b="1" dirty="0">
                <a:solidFill>
                  <a:srgbClr val="FF0000"/>
                </a:solidFill>
              </a:rPr>
            </a:br>
            <a:br>
              <a:rPr lang="en-US" sz="200" b="1" dirty="0"/>
            </a:br>
            <a:r>
              <a:rPr lang="en-US" sz="1600" b="1" u="sng" dirty="0"/>
              <a:t>Zoom Meeting</a:t>
            </a:r>
            <a:r>
              <a:rPr lang="en-US" sz="1600" b="1" dirty="0"/>
              <a:t>: See email for information to join the meeting</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22D78-7C5F-4F62-B89B-3A006DD87F63}" type="datetime1">
              <a:rPr lang="en-US" smtClean="0"/>
              <a:t>3/9/2026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CF83D-39B8-4D33-9A80-A1323915AE17}" type="slidenum">
              <a:rPr lang="en-US" smtClean="0"/>
              <a:t>‹#›</a:t>
            </a:fld>
            <a:endParaRPr lang="en-US" dirty="0"/>
          </a:p>
        </p:txBody>
      </p:sp>
    </p:spTree>
    <p:extLst>
      <p:ext uri="{BB962C8B-B14F-4D97-AF65-F5344CB8AC3E}">
        <p14:creationId xmlns:p14="http://schemas.microsoft.com/office/powerpoint/2010/main" val="217437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embership@larcalumni.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profile.php?id=61581871535636" TargetMode="External"/><Relationship Id="rId2" Type="http://schemas.openxmlformats.org/officeDocument/2006/relationships/hyperlink" Target="https://larcalumni.org/newsletter/"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Membership@larcalumni.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7DC85-A2B6-007F-E8D3-5BE838C6C39A}"/>
              </a:ext>
            </a:extLst>
          </p:cNvPr>
          <p:cNvSpPr txBox="1"/>
          <p:nvPr/>
        </p:nvSpPr>
        <p:spPr>
          <a:xfrm>
            <a:off x="727295" y="107399"/>
            <a:ext cx="7420881" cy="707886"/>
          </a:xfrm>
          <a:prstGeom prst="rect">
            <a:avLst/>
          </a:prstGeom>
          <a:noFill/>
        </p:spPr>
        <p:txBody>
          <a:bodyPr wrap="square" rtlCol="0">
            <a:spAutoFit/>
          </a:bodyPr>
          <a:lstStyle/>
          <a:p>
            <a:pPr marL="0" marR="0" algn="ctr"/>
            <a:r>
              <a:rPr lang="en-US" sz="2000" b="1" i="1" dirty="0">
                <a:effectLst/>
                <a:latin typeface="Calibri" panose="020F0502020204030204" pitchFamily="34" charset="0"/>
                <a:ea typeface="Calibri" panose="020F0502020204030204" pitchFamily="34" charset="0"/>
                <a:cs typeface="Times New Roman" panose="02020603050405020304" pitchFamily="18" charset="0"/>
              </a:rPr>
              <a:t>Langley Alumni Association (LAA) </a:t>
            </a:r>
            <a:r>
              <a:rPr lang="en-US" sz="2000" b="1" i="1" dirty="0">
                <a:latin typeface="Calibri" panose="020F0502020204030204" pitchFamily="34" charset="0"/>
                <a:ea typeface="Calibri" panose="020F0502020204030204" pitchFamily="34" charset="0"/>
                <a:cs typeface="Times New Roman" panose="02020603050405020304" pitchFamily="18" charset="0"/>
              </a:rPr>
              <a:t>General Membership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Meeting</a:t>
            </a:r>
          </a:p>
          <a:p>
            <a:pPr algn="ctr">
              <a:spcAft>
                <a:spcPts val="60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Tuesday</a:t>
            </a:r>
            <a:r>
              <a:rPr lang="en-US" sz="2000" b="1" i="1" dirty="0">
                <a:latin typeface="Calibri" panose="020F0502020204030204" pitchFamily="34" charset="0"/>
                <a:ea typeface="Calibri" panose="020F0502020204030204" pitchFamily="34" charset="0"/>
                <a:cs typeface="Times New Roman" panose="02020603050405020304" pitchFamily="18" charset="0"/>
              </a:rPr>
              <a:t>, March 10, 2026</a:t>
            </a:r>
            <a:endParaRPr lang="en-US" sz="2000" b="1" i="1"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F4E0992-DC20-9265-2C08-F18B8B8DD7B6}"/>
              </a:ext>
            </a:extLst>
          </p:cNvPr>
          <p:cNvCxnSpPr/>
          <p:nvPr/>
        </p:nvCxnSpPr>
        <p:spPr>
          <a:xfrm>
            <a:off x="611372" y="8183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triangle shaped logo with text&#10;&#10;Description automatically generated">
            <a:extLst>
              <a:ext uri="{FF2B5EF4-FFF2-40B4-BE49-F238E27FC236}">
                <a16:creationId xmlns:a16="http://schemas.microsoft.com/office/drawing/2014/main" id="{B923D663-8329-5E0B-0CE1-B39BC3EF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72" y="833073"/>
            <a:ext cx="2313616" cy="2387211"/>
          </a:xfrm>
          <a:prstGeom prst="rect">
            <a:avLst/>
          </a:prstGeom>
        </p:spPr>
      </p:pic>
      <p:sp>
        <p:nvSpPr>
          <p:cNvPr id="5" name="TextBox 4">
            <a:extLst>
              <a:ext uri="{FF2B5EF4-FFF2-40B4-BE49-F238E27FC236}">
                <a16:creationId xmlns:a16="http://schemas.microsoft.com/office/drawing/2014/main" id="{3DB8D938-2FC2-39D2-833D-A1726285C0CB}"/>
              </a:ext>
            </a:extLst>
          </p:cNvPr>
          <p:cNvSpPr txBox="1"/>
          <p:nvPr/>
        </p:nvSpPr>
        <p:spPr>
          <a:xfrm>
            <a:off x="3589589" y="818317"/>
            <a:ext cx="5049077" cy="3942618"/>
          </a:xfrm>
          <a:prstGeom prst="rect">
            <a:avLst/>
          </a:prstGeom>
          <a:noFill/>
        </p:spPr>
        <p:txBody>
          <a:bodyPr wrap="square">
            <a:spAutoFit/>
          </a:bodyPr>
          <a:lstStyle/>
          <a:p>
            <a:pPr marL="0" marR="0">
              <a:spcBef>
                <a:spcPts val="600"/>
              </a:spcBef>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2025 LAA Officers</a:t>
            </a:r>
            <a:endParaRPr lang="en-US" sz="1400" dirty="0">
              <a:solidFill>
                <a:srgbClr val="1104BC"/>
              </a:solidFill>
              <a:effectLst/>
              <a:ea typeface="Calibri" panose="020F0502020204030204" pitchFamily="34" charset="0"/>
              <a:cs typeface="Times New Roman" panose="02020603050405020304" pitchFamily="18" charset="0"/>
            </a:endParaRPr>
          </a:p>
          <a:p>
            <a:pPr marL="0" marR="0"/>
            <a:r>
              <a:rPr lang="en-US" sz="1400" b="1" dirty="0">
                <a:effectLst/>
                <a:ea typeface="Calibri" panose="020F0502020204030204" pitchFamily="34" charset="0"/>
                <a:cs typeface="Times New Roman" panose="02020603050405020304" pitchFamily="18" charset="0"/>
              </a:rPr>
              <a:t>President: </a:t>
            </a:r>
            <a:r>
              <a:rPr lang="en-US" sz="1400" dirty="0">
                <a:effectLst/>
                <a:ea typeface="Calibri" panose="020F0502020204030204" pitchFamily="34" charset="0"/>
                <a:cs typeface="Times New Roman" panose="02020603050405020304" pitchFamily="18" charset="0"/>
              </a:rPr>
              <a:t>Kathy Ferrare  (757 880-8676)</a:t>
            </a:r>
          </a:p>
          <a:p>
            <a:pPr marL="0" marR="0">
              <a:lnSpc>
                <a:spcPct val="115000"/>
              </a:lnSpc>
            </a:pPr>
            <a:r>
              <a:rPr lang="en-US" sz="1400" b="1" dirty="0">
                <a:effectLst/>
                <a:ea typeface="Calibri" panose="020F0502020204030204" pitchFamily="34" charset="0"/>
                <a:cs typeface="Times New Roman" panose="02020603050405020304" pitchFamily="18" charset="0"/>
              </a:rPr>
              <a:t>Vice-President and Programs: </a:t>
            </a:r>
            <a:r>
              <a:rPr lang="en-US" sz="1400" dirty="0">
                <a:ea typeface="Calibri" panose="020F0502020204030204" pitchFamily="34" charset="0"/>
                <a:cs typeface="Times New Roman" panose="02020603050405020304" pitchFamily="18" charset="0"/>
              </a:rPr>
              <a:t>Susan McClain (757 285-3778)</a:t>
            </a:r>
            <a:endParaRPr lang="en-US" sz="1400" dirty="0">
              <a:effectLst/>
              <a:ea typeface="Calibri" panose="020F0502020204030204" pitchFamily="34" charset="0"/>
              <a:cs typeface="Times New Roman" panose="02020603050405020304" pitchFamily="18" charset="0"/>
            </a:endParaRPr>
          </a:p>
          <a:p>
            <a:pPr marL="0" marR="0">
              <a:lnSpc>
                <a:spcPct val="115000"/>
              </a:lnSpc>
            </a:pPr>
            <a:r>
              <a:rPr lang="en-US" sz="1400" b="1" dirty="0">
                <a:effectLst/>
                <a:ea typeface="Calibri" panose="020F0502020204030204" pitchFamily="34" charset="0"/>
                <a:cs typeface="Times New Roman" panose="02020603050405020304" pitchFamily="18" charset="0"/>
              </a:rPr>
              <a:t>Secretary: </a:t>
            </a:r>
            <a:r>
              <a:rPr lang="en-US" sz="1400" dirty="0">
                <a:effectLst/>
                <a:ea typeface="Calibri" panose="020F0502020204030204" pitchFamily="34" charset="0"/>
                <a:cs typeface="Times New Roman" panose="02020603050405020304" pitchFamily="18" charset="0"/>
              </a:rPr>
              <a:t>Jill Marlowe (757 209-2131)</a:t>
            </a:r>
          </a:p>
          <a:p>
            <a:pPr marL="0" marR="0">
              <a:lnSpc>
                <a:spcPct val="115000"/>
              </a:lnSpc>
            </a:pPr>
            <a:r>
              <a:rPr lang="en-US" sz="1400" b="1" dirty="0">
                <a:effectLst/>
                <a:ea typeface="Calibri" panose="020F0502020204030204" pitchFamily="34" charset="0"/>
                <a:cs typeface="Times New Roman" panose="02020603050405020304" pitchFamily="18" charset="0"/>
              </a:rPr>
              <a:t>Treasurer: </a:t>
            </a:r>
            <a:r>
              <a:rPr lang="en-US" sz="1400" dirty="0">
                <a:ea typeface="Calibri" panose="020F0502020204030204" pitchFamily="34" charset="0"/>
                <a:cs typeface="Times New Roman" panose="02020603050405020304" pitchFamily="18" charset="0"/>
              </a:rPr>
              <a:t>Ray Rhew</a:t>
            </a:r>
            <a:r>
              <a:rPr lang="en-US" sz="1400" dirty="0">
                <a:effectLst/>
                <a:ea typeface="Calibri" panose="020F0502020204030204" pitchFamily="34" charset="0"/>
                <a:cs typeface="Times New Roman" panose="02020603050405020304" pitchFamily="18" charset="0"/>
              </a:rPr>
              <a:t>  (757 </a:t>
            </a:r>
            <a:r>
              <a:rPr lang="en-US" sz="1400" dirty="0">
                <a:ea typeface="Calibri" panose="020F0502020204030204" pitchFamily="34" charset="0"/>
                <a:cs typeface="Times New Roman" panose="02020603050405020304" pitchFamily="18" charset="0"/>
              </a:rPr>
              <a:t>880-5817)</a:t>
            </a:r>
            <a:endParaRPr lang="en-US" sz="1400" b="1" dirty="0">
              <a:effectLst/>
              <a:ea typeface="Calibri" panose="020F0502020204030204" pitchFamily="34" charset="0"/>
              <a:cs typeface="Times New Roman" panose="02020603050405020304" pitchFamily="18" charset="0"/>
            </a:endParaRPr>
          </a:p>
          <a:p>
            <a:pPr marL="0" marR="0">
              <a:lnSpc>
                <a:spcPct val="115000"/>
              </a:lnSpc>
            </a:pPr>
            <a:r>
              <a:rPr lang="en-US" sz="1400" b="1" dirty="0">
                <a:ea typeface="Calibri" panose="020F0502020204030204" pitchFamily="34" charset="0"/>
                <a:cs typeface="Times New Roman" panose="02020603050405020304" pitchFamily="18" charset="0"/>
              </a:rPr>
              <a:t>Communications Officer</a:t>
            </a:r>
            <a:r>
              <a:rPr lang="en-US" sz="1400" dirty="0">
                <a:ea typeface="Calibri" panose="020F0502020204030204" pitchFamily="34" charset="0"/>
                <a:cs typeface="Times New Roman" panose="02020603050405020304" pitchFamily="18" charset="0"/>
              </a:rPr>
              <a:t>: Richard </a:t>
            </a:r>
            <a:r>
              <a:rPr lang="en-US" sz="1400" dirty="0" err="1">
                <a:ea typeface="Calibri" panose="020F0502020204030204" pitchFamily="34" charset="0"/>
                <a:cs typeface="Times New Roman" panose="02020603050405020304" pitchFamily="18" charset="0"/>
              </a:rPr>
              <a:t>Hueschen</a:t>
            </a:r>
            <a:r>
              <a:rPr lang="en-US" sz="1400" dirty="0">
                <a:ea typeface="Calibri" panose="020F0502020204030204" pitchFamily="34" charset="0"/>
                <a:cs typeface="Times New Roman" panose="02020603050405020304" pitchFamily="18" charset="0"/>
              </a:rPr>
              <a:t>  (</a:t>
            </a:r>
            <a:r>
              <a:rPr lang="en-US" sz="1400" b="0" i="0" dirty="0">
                <a:solidFill>
                  <a:srgbClr val="1D2228"/>
                </a:solidFill>
                <a:effectLst/>
              </a:rPr>
              <a:t>757 868-6453)</a:t>
            </a:r>
            <a:endParaRPr lang="en-US" sz="1400" dirty="0">
              <a:effectLst/>
              <a:ea typeface="Calibri" panose="020F0502020204030204" pitchFamily="34" charset="0"/>
              <a:cs typeface="Times New Roman" panose="02020603050405020304" pitchFamily="18" charset="0"/>
            </a:endParaRPr>
          </a:p>
          <a:p>
            <a:pPr marL="0" marR="0">
              <a:lnSpc>
                <a:spcPct val="115000"/>
              </a:lnSpc>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2025 Committee Chairs and Other Officials</a:t>
            </a:r>
          </a:p>
          <a:p>
            <a:pPr marL="0" marR="0"/>
            <a:r>
              <a:rPr lang="en-US" sz="1400" b="1" dirty="0">
                <a:effectLst/>
                <a:ea typeface="Calibri" panose="020F0502020204030204" pitchFamily="34" charset="0"/>
                <a:cs typeface="Times New Roman" panose="02020603050405020304" pitchFamily="18" charset="0"/>
              </a:rPr>
              <a:t>Membership Committee:</a:t>
            </a:r>
            <a:r>
              <a:rPr lang="en-US" sz="1400" dirty="0">
                <a:effectLst/>
                <a:ea typeface="Calibri" panose="020F0502020204030204" pitchFamily="34" charset="0"/>
                <a:cs typeface="Times New Roman" panose="02020603050405020304" pitchFamily="18" charset="0"/>
              </a:rPr>
              <a:t> Amy Radford</a:t>
            </a:r>
          </a:p>
          <a:p>
            <a:pPr marL="0" marR="0">
              <a:lnSpc>
                <a:spcPct val="115000"/>
              </a:lnSpc>
            </a:pPr>
            <a:r>
              <a:rPr lang="en-US" sz="1400" b="1" dirty="0">
                <a:effectLst/>
                <a:ea typeface="Calibri" panose="020F0502020204030204" pitchFamily="34" charset="0"/>
                <a:cs typeface="Times New Roman" panose="02020603050405020304" pitchFamily="18" charset="0"/>
              </a:rPr>
              <a:t>Nominating Committee</a:t>
            </a:r>
            <a:r>
              <a:rPr lang="en-US" sz="1400" dirty="0">
                <a:effectLst/>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Susan McClain</a:t>
            </a:r>
            <a:endParaRPr lang="en-US" sz="1400" dirty="0">
              <a:effectLst/>
              <a:ea typeface="Calibri" panose="020F0502020204030204" pitchFamily="34" charset="0"/>
              <a:cs typeface="Times New Roman" panose="02020603050405020304" pitchFamily="18" charset="0"/>
            </a:endParaRPr>
          </a:p>
          <a:p>
            <a:pPr marL="0" marR="0">
              <a:lnSpc>
                <a:spcPct val="115000"/>
              </a:lnSpc>
            </a:pPr>
            <a:r>
              <a:rPr lang="en-US" sz="1400" b="1" dirty="0">
                <a:effectLst/>
                <a:ea typeface="Calibri" panose="020F0502020204030204" pitchFamily="34" charset="0"/>
                <a:cs typeface="Times New Roman" panose="02020603050405020304" pitchFamily="18" charset="0"/>
              </a:rPr>
              <a:t>Hall of Honor </a:t>
            </a:r>
            <a:r>
              <a:rPr lang="en-US" sz="1400" b="1" dirty="0">
                <a:ea typeface="Calibri" panose="020F0502020204030204" pitchFamily="34" charset="0"/>
                <a:cs typeface="Times New Roman" panose="02020603050405020304" pitchFamily="18" charset="0"/>
              </a:rPr>
              <a:t>Committee</a:t>
            </a:r>
            <a:r>
              <a:rPr lang="en-US" sz="1400" dirty="0">
                <a:effectLst/>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Mary Beth Wusk</a:t>
            </a:r>
            <a:endParaRPr lang="en-US" sz="1400"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Website and Newsletter Committee:</a:t>
            </a:r>
            <a:r>
              <a:rPr lang="en-US" sz="1400" dirty="0">
                <a:effectLst/>
                <a:ea typeface="Calibri" panose="020F0502020204030204" pitchFamily="34" charset="0"/>
                <a:cs typeface="Times New Roman" panose="02020603050405020304" pitchFamily="18" charset="0"/>
              </a:rPr>
              <a:t>  Rick Ross</a:t>
            </a:r>
          </a:p>
          <a:p>
            <a:pPr>
              <a:lnSpc>
                <a:spcPct val="115000"/>
              </a:lnSpc>
            </a:pPr>
            <a:r>
              <a:rPr lang="en-US" sz="1400" b="1" dirty="0">
                <a:ea typeface="Calibri" panose="020F0502020204030204" pitchFamily="34" charset="0"/>
                <a:cs typeface="Times New Roman" panose="02020603050405020304" pitchFamily="18" charset="0"/>
              </a:rPr>
              <a:t>IT Committee:</a:t>
            </a:r>
            <a:r>
              <a:rPr lang="en-US" sz="1400" dirty="0">
                <a:ea typeface="Calibri" panose="020F0502020204030204" pitchFamily="34" charset="0"/>
                <a:cs typeface="Times New Roman" panose="02020603050405020304" pitchFamily="18" charset="0"/>
              </a:rPr>
              <a:t> Roman </a:t>
            </a:r>
            <a:r>
              <a:rPr lang="en-US" sz="1400" dirty="0" err="1">
                <a:ea typeface="Calibri" panose="020F0502020204030204" pitchFamily="34" charset="0"/>
                <a:cs typeface="Times New Roman" panose="02020603050405020304" pitchFamily="18" charset="0"/>
              </a:rPr>
              <a:t>Paryz</a:t>
            </a:r>
            <a:endParaRPr lang="en-US" sz="1400" b="1"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Langley Representative</a:t>
            </a:r>
            <a:r>
              <a:rPr lang="en-US" sz="1400" dirty="0">
                <a:effectLst/>
                <a:ea typeface="Calibri" panose="020F0502020204030204" pitchFamily="34" charset="0"/>
                <a:cs typeface="Times New Roman" panose="02020603050405020304" pitchFamily="18" charset="0"/>
              </a:rPr>
              <a:t>: </a:t>
            </a:r>
            <a:r>
              <a:rPr lang="en-US" sz="1400" dirty="0">
                <a:solidFill>
                  <a:srgbClr val="FF0000"/>
                </a:solidFill>
                <a:effectLst/>
                <a:ea typeface="Calibri" panose="020F0502020204030204" pitchFamily="34" charset="0"/>
                <a:cs typeface="Times New Roman" panose="02020603050405020304" pitchFamily="18" charset="0"/>
              </a:rPr>
              <a:t>Eileen Nelson </a:t>
            </a:r>
            <a:r>
              <a:rPr lang="en-US" sz="1400" dirty="0">
                <a:effectLst/>
                <a:ea typeface="Calibri" panose="020F0502020204030204" pitchFamily="34" charset="0"/>
                <a:cs typeface="Times New Roman" panose="02020603050405020304" pitchFamily="18" charset="0"/>
              </a:rPr>
              <a:t>and Mariya Georgieva</a:t>
            </a:r>
            <a:endParaRPr lang="en-US" sz="1400" b="1"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Past President:  </a:t>
            </a:r>
            <a:r>
              <a:rPr lang="en-US" sz="1400" dirty="0">
                <a:effectLst/>
                <a:ea typeface="Calibri" panose="020F0502020204030204" pitchFamily="34" charset="0"/>
                <a:cs typeface="Times New Roman" panose="02020603050405020304" pitchFamily="18" charset="0"/>
              </a:rPr>
              <a:t>Dan Palumbo</a:t>
            </a:r>
          </a:p>
          <a:p>
            <a:pPr marL="0" marR="0">
              <a:lnSpc>
                <a:spcPct val="115000"/>
              </a:lnSpc>
            </a:pPr>
            <a:r>
              <a:rPr lang="en-US" sz="1400" b="1" dirty="0">
                <a:effectLst/>
                <a:ea typeface="Calibri" panose="020F0502020204030204" pitchFamily="34" charset="0"/>
                <a:cs typeface="Times New Roman" panose="02020603050405020304" pitchFamily="18" charset="0"/>
              </a:rPr>
              <a:t>Registered Agent</a:t>
            </a:r>
            <a:r>
              <a:rPr lang="en-US" sz="1400" dirty="0">
                <a:effectLst/>
                <a:ea typeface="Calibri" panose="020F0502020204030204" pitchFamily="34" charset="0"/>
                <a:cs typeface="Times New Roman" panose="02020603050405020304" pitchFamily="18" charset="0"/>
              </a:rPr>
              <a:t>: Geoff Tennille</a:t>
            </a:r>
          </a:p>
          <a:p>
            <a:pPr algn="ctr"/>
            <a:endParaRPr lang="en-US" sz="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51C143-0B72-1CE0-87B4-C050F2F186C1}"/>
              </a:ext>
            </a:extLst>
          </p:cNvPr>
          <p:cNvSpPr txBox="1"/>
          <p:nvPr/>
        </p:nvSpPr>
        <p:spPr>
          <a:xfrm>
            <a:off x="358783" y="4630737"/>
            <a:ext cx="8574202" cy="2185214"/>
          </a:xfrm>
          <a:prstGeom prst="rect">
            <a:avLst/>
          </a:prstGeom>
          <a:noFill/>
        </p:spPr>
        <p:txBody>
          <a:bodyPr wrap="square" rtlCol="0">
            <a:spAutoFit/>
          </a:bodyPr>
          <a:lstStyle/>
          <a:p>
            <a:pPr marL="0" marR="0" algn="ctr">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Board Members-at-Large By Clas</a:t>
            </a:r>
            <a:r>
              <a:rPr lang="en-US" sz="1400" b="1" dirty="0">
                <a:solidFill>
                  <a:srgbClr val="1104BC"/>
                </a:solidFill>
                <a:effectLst/>
                <a:ea typeface="Calibri" panose="020F0502020204030204" pitchFamily="34" charset="0"/>
                <a:cs typeface="Times New Roman" panose="02020603050405020304" pitchFamily="18" charset="0"/>
              </a:rPr>
              <a:t>s</a:t>
            </a:r>
          </a:p>
          <a:p>
            <a:pPr marL="0" marR="0">
              <a:spcAft>
                <a:spcPts val="600"/>
              </a:spcAft>
              <a:tabLst>
                <a:tab pos="1143000" algn="l"/>
                <a:tab pos="1828800" algn="l"/>
                <a:tab pos="2286000" algn="l"/>
                <a:tab pos="3657600" algn="l"/>
                <a:tab pos="4114800" algn="l"/>
                <a:tab pos="6172200" algn="l"/>
              </a:tabLst>
            </a:pPr>
            <a:r>
              <a:rPr lang="en-US" sz="1400" b="1" i="1" dirty="0">
                <a:solidFill>
                  <a:srgbClr val="FF0000"/>
                </a:solidFill>
                <a:ea typeface="Calibri" panose="020F0502020204030204" pitchFamily="34" charset="0"/>
                <a:cs typeface="Times New Roman" panose="02020603050405020304" pitchFamily="18" charset="0"/>
              </a:rPr>
              <a:t>	    </a:t>
            </a:r>
            <a:r>
              <a:rPr lang="en-US" sz="1400" b="1" dirty="0">
                <a:ea typeface="Calibri" panose="020F0502020204030204" pitchFamily="34" charset="0"/>
                <a:cs typeface="Times New Roman" panose="02020603050405020304" pitchFamily="18" charset="0"/>
              </a:rPr>
              <a:t>2027	                 	    2028	       2029</a:t>
            </a:r>
          </a:p>
          <a:p>
            <a:pPr>
              <a:tabLst>
                <a:tab pos="1143000" algn="l"/>
                <a:tab pos="1770063" algn="l"/>
                <a:tab pos="2286000" algn="l"/>
                <a:tab pos="3657600" algn="l"/>
                <a:tab pos="3997325" algn="l"/>
                <a:tab pos="4173538" algn="l"/>
                <a:tab pos="6172200" algn="l"/>
              </a:tabLst>
            </a:pPr>
            <a:r>
              <a:rPr lang="en-US" sz="1400" dirty="0"/>
              <a:t>	Rich Antcliff		Mark Ballin	 Mike </a:t>
            </a:r>
            <a:r>
              <a:rPr lang="en-US" sz="1400" dirty="0" err="1"/>
              <a:t>Fremaux</a:t>
            </a:r>
            <a:endParaRPr lang="en-US" sz="1400" dirty="0"/>
          </a:p>
          <a:p>
            <a:pPr>
              <a:tabLst>
                <a:tab pos="1143000" algn="l"/>
                <a:tab pos="1828800" algn="l"/>
                <a:tab pos="2286000" algn="l"/>
                <a:tab pos="3657600" algn="l"/>
                <a:tab pos="3997325" algn="l"/>
                <a:tab pos="4173538" algn="l"/>
                <a:tab pos="6172200" algn="l"/>
              </a:tabLst>
            </a:pPr>
            <a:r>
              <a:rPr lang="en-US" sz="1400" dirty="0"/>
              <a:t>	Mary DiJoseph		Charlie Dunton	 Wes Goodman</a:t>
            </a:r>
          </a:p>
          <a:p>
            <a:pPr>
              <a:tabLst>
                <a:tab pos="1143000" algn="l"/>
                <a:tab pos="2286000" algn="l"/>
                <a:tab pos="3657600" algn="l"/>
                <a:tab pos="4173538" algn="l"/>
                <a:tab pos="6172200" algn="l"/>
              </a:tabLst>
            </a:pPr>
            <a:r>
              <a:rPr lang="en-US" sz="1400" dirty="0"/>
              <a:t>	Susan McClain		</a:t>
            </a:r>
            <a:r>
              <a:rPr lang="en-US" sz="1400" dirty="0" err="1"/>
              <a:t>Odilyn</a:t>
            </a:r>
            <a:r>
              <a:rPr lang="en-US" sz="1400" dirty="0"/>
              <a:t> Luck	 Jill Marlowe</a:t>
            </a:r>
          </a:p>
          <a:p>
            <a:pPr>
              <a:tabLst>
                <a:tab pos="1143000" algn="l"/>
                <a:tab pos="1828800" algn="l"/>
                <a:tab pos="2286000" algn="l"/>
                <a:tab pos="3657600" algn="l"/>
                <a:tab pos="4173538" algn="l"/>
                <a:tab pos="6172200" algn="l"/>
              </a:tabLst>
            </a:pPr>
            <a:r>
              <a:rPr lang="en-US" sz="1400" dirty="0"/>
              <a:t>	Craig </a:t>
            </a:r>
            <a:r>
              <a:rPr lang="en-US" sz="1400" dirty="0" err="1"/>
              <a:t>Ohlhorst</a:t>
            </a:r>
            <a:r>
              <a:rPr lang="en-US" sz="1400" dirty="0"/>
              <a:t>		Roman </a:t>
            </a:r>
            <a:r>
              <a:rPr lang="en-US" sz="1400" dirty="0" err="1"/>
              <a:t>Paryz</a:t>
            </a:r>
            <a:r>
              <a:rPr lang="en-US" sz="1400" dirty="0"/>
              <a:t>	 Neil O’Connor</a:t>
            </a:r>
          </a:p>
          <a:p>
            <a:pPr>
              <a:tabLst>
                <a:tab pos="1143000" algn="l"/>
                <a:tab pos="2286000" algn="l"/>
                <a:tab pos="3657600" algn="l"/>
                <a:tab pos="4173538" algn="l"/>
                <a:tab pos="6172200" algn="l"/>
              </a:tabLst>
            </a:pPr>
            <a:r>
              <a:rPr lang="en-US" sz="1400" dirty="0"/>
              <a:t>	Tony Pototzky		</a:t>
            </a:r>
            <a:r>
              <a:rPr lang="en-US" sz="1400" dirty="0">
                <a:ea typeface="Calibri" panose="020F0502020204030204" pitchFamily="34" charset="0"/>
                <a:cs typeface="Times New Roman" panose="02020603050405020304" pitchFamily="18" charset="0"/>
              </a:rPr>
              <a:t>Liliana Richwine 	 Amy Radford		</a:t>
            </a:r>
          </a:p>
          <a:p>
            <a:pPr>
              <a:tabLst>
                <a:tab pos="1143000" algn="l"/>
                <a:tab pos="2286000" algn="l"/>
                <a:tab pos="3657600" algn="l"/>
                <a:tab pos="4173538" algn="l"/>
                <a:tab pos="6172200" algn="l"/>
              </a:tabLst>
            </a:pPr>
            <a:r>
              <a:rPr lang="en-US" sz="1400" dirty="0">
                <a:ea typeface="Calibri" panose="020F0502020204030204" pitchFamily="34" charset="0"/>
                <a:cs typeface="Times New Roman" panose="02020603050405020304" pitchFamily="18" charset="0"/>
              </a:rPr>
              <a:t>	Ray Rhew 		</a:t>
            </a:r>
            <a:r>
              <a:rPr lang="en-US" sz="1400" dirty="0"/>
              <a:t>Eric </a:t>
            </a:r>
            <a:r>
              <a:rPr lang="en-US" sz="1400" dirty="0" err="1"/>
              <a:t>Rissling</a:t>
            </a:r>
            <a:r>
              <a:rPr lang="en-US" sz="1400" dirty="0"/>
              <a:t>	 Ray Whipple</a:t>
            </a:r>
          </a:p>
          <a:p>
            <a:pPr>
              <a:tabLst>
                <a:tab pos="1143000" algn="l"/>
                <a:tab pos="2286000" algn="l"/>
                <a:tab pos="3657600" algn="l"/>
                <a:tab pos="4173538" algn="l"/>
                <a:tab pos="6172200" algn="l"/>
              </a:tabLst>
            </a:pPr>
            <a:r>
              <a:rPr lang="en-US" sz="1400" dirty="0">
                <a:ea typeface="Calibri" panose="020F0502020204030204" pitchFamily="34" charset="0"/>
                <a:cs typeface="Times New Roman" panose="02020603050405020304" pitchFamily="18" charset="0"/>
              </a:rPr>
              <a:t>	Geoffrey Tennille </a:t>
            </a:r>
            <a:r>
              <a:rPr lang="en-US" sz="1400" dirty="0"/>
              <a:t>			 Dave Young</a:t>
            </a:r>
          </a:p>
        </p:txBody>
      </p:sp>
      <p:pic>
        <p:nvPicPr>
          <p:cNvPr id="3" name="Picture 2" descr="A qr code with a blue border&#10;&#10;AI-generated content may be incorrect.">
            <a:extLst>
              <a:ext uri="{FF2B5EF4-FFF2-40B4-BE49-F238E27FC236}">
                <a16:creationId xmlns:a16="http://schemas.microsoft.com/office/drawing/2014/main" id="{0B336884-F4DF-6B18-01D6-0325351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230" y="3349339"/>
            <a:ext cx="1028700" cy="998220"/>
          </a:xfrm>
          <a:prstGeom prst="rect">
            <a:avLst/>
          </a:prstGeom>
        </p:spPr>
      </p:pic>
      <p:sp>
        <p:nvSpPr>
          <p:cNvPr id="6" name="TextBox 5">
            <a:extLst>
              <a:ext uri="{FF2B5EF4-FFF2-40B4-BE49-F238E27FC236}">
                <a16:creationId xmlns:a16="http://schemas.microsoft.com/office/drawing/2014/main" id="{D085EAA2-2CCD-DF89-688A-1954451975AA}"/>
              </a:ext>
            </a:extLst>
          </p:cNvPr>
          <p:cNvSpPr txBox="1"/>
          <p:nvPr/>
        </p:nvSpPr>
        <p:spPr>
          <a:xfrm>
            <a:off x="1169754" y="4417809"/>
            <a:ext cx="1462224" cy="307777"/>
          </a:xfrm>
          <a:prstGeom prst="rect">
            <a:avLst/>
          </a:prstGeom>
          <a:noFill/>
        </p:spPr>
        <p:txBody>
          <a:bodyPr wrap="square">
            <a:spAutoFit/>
          </a:bodyPr>
          <a:lstStyle/>
          <a:p>
            <a:pPr marL="0" marR="0">
              <a:spcBef>
                <a:spcPts val="600"/>
              </a:spcBef>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Larcalumni.org</a:t>
            </a:r>
          </a:p>
        </p:txBody>
      </p:sp>
      <p:sp>
        <p:nvSpPr>
          <p:cNvPr id="9" name="Slide Number Placeholder 8">
            <a:extLst>
              <a:ext uri="{FF2B5EF4-FFF2-40B4-BE49-F238E27FC236}">
                <a16:creationId xmlns:a16="http://schemas.microsoft.com/office/drawing/2014/main" id="{A3913B39-4F07-3D18-F136-6EE986AD50FF}"/>
              </a:ext>
            </a:extLst>
          </p:cNvPr>
          <p:cNvSpPr>
            <a:spLocks noGrp="1"/>
          </p:cNvSpPr>
          <p:nvPr>
            <p:ph type="sldNum" sz="quarter" idx="12"/>
          </p:nvPr>
        </p:nvSpPr>
        <p:spPr>
          <a:xfrm>
            <a:off x="6727817" y="6385477"/>
            <a:ext cx="2057400" cy="273232"/>
          </a:xfrm>
        </p:spPr>
        <p:txBody>
          <a:bodyPr/>
          <a:lstStyle/>
          <a:p>
            <a:r>
              <a:rPr lang="en-US" dirty="0"/>
              <a:t>1 Rev1</a:t>
            </a:r>
          </a:p>
        </p:txBody>
      </p:sp>
    </p:spTree>
    <p:extLst>
      <p:ext uri="{BB962C8B-B14F-4D97-AF65-F5344CB8AC3E}">
        <p14:creationId xmlns:p14="http://schemas.microsoft.com/office/powerpoint/2010/main" val="310103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AAAD6A-2B34-6FE2-0E81-25158BF1FF74}"/>
              </a:ext>
            </a:extLst>
          </p:cNvPr>
          <p:cNvSpPr>
            <a:spLocks noGrp="1"/>
          </p:cNvSpPr>
          <p:nvPr>
            <p:ph type="sldNum" sz="quarter" idx="12"/>
          </p:nvPr>
        </p:nvSpPr>
        <p:spPr/>
        <p:txBody>
          <a:bodyPr/>
          <a:lstStyle/>
          <a:p>
            <a:fld id="{992CF83D-39B8-4D33-9A80-A1323915AE17}" type="slidenum">
              <a:rPr lang="en-US" smtClean="0"/>
              <a:t>10</a:t>
            </a:fld>
            <a:endParaRPr lang="en-US"/>
          </a:p>
        </p:txBody>
      </p:sp>
      <p:sp>
        <p:nvSpPr>
          <p:cNvPr id="4" name="TextBox 3">
            <a:extLst>
              <a:ext uri="{FF2B5EF4-FFF2-40B4-BE49-F238E27FC236}">
                <a16:creationId xmlns:a16="http://schemas.microsoft.com/office/drawing/2014/main" id="{E9F38523-5EA0-7552-3B8E-6EFFDD53E771}"/>
              </a:ext>
            </a:extLst>
          </p:cNvPr>
          <p:cNvSpPr txBox="1"/>
          <p:nvPr/>
        </p:nvSpPr>
        <p:spPr>
          <a:xfrm>
            <a:off x="306729" y="927393"/>
            <a:ext cx="8530542" cy="5109091"/>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US" sz="3400" dirty="0"/>
              <a:t>Membership Committee Initiative Updates</a:t>
            </a:r>
          </a:p>
          <a:p>
            <a:pPr marL="800100" lvl="1" indent="-342900">
              <a:spcAft>
                <a:spcPts val="600"/>
              </a:spcAft>
              <a:buFont typeface="Wingdings" panose="05000000000000000000" pitchFamily="2" charset="2"/>
              <a:buChar char="§"/>
            </a:pPr>
            <a:r>
              <a:rPr lang="en-US" sz="2800" dirty="0"/>
              <a:t>New LAA video</a:t>
            </a:r>
          </a:p>
          <a:p>
            <a:pPr marL="1371600" lvl="2" indent="-457200">
              <a:spcAft>
                <a:spcPts val="600"/>
              </a:spcAft>
              <a:buFont typeface="Arial" panose="020B0604020202020204" pitchFamily="34" charset="0"/>
              <a:buChar char="•"/>
            </a:pPr>
            <a:r>
              <a:rPr lang="en-US" sz="2800" dirty="0"/>
              <a:t>Researching different types of software</a:t>
            </a:r>
          </a:p>
          <a:p>
            <a:pPr marL="1371600" lvl="2" indent="-457200">
              <a:spcAft>
                <a:spcPts val="600"/>
              </a:spcAft>
              <a:buFont typeface="Arial" panose="020B0604020202020204" pitchFamily="34" charset="0"/>
              <a:buChar char="•"/>
            </a:pPr>
            <a:r>
              <a:rPr lang="en-US" sz="2800" dirty="0"/>
              <a:t>Drafting script</a:t>
            </a:r>
          </a:p>
          <a:p>
            <a:pPr marL="800100" lvl="1" indent="-342900">
              <a:spcAft>
                <a:spcPts val="600"/>
              </a:spcAft>
              <a:buFont typeface="Wingdings" panose="05000000000000000000" pitchFamily="2" charset="2"/>
              <a:buChar char="§"/>
            </a:pPr>
            <a:r>
              <a:rPr lang="en-US" sz="2800" dirty="0"/>
              <a:t>Badging Process</a:t>
            </a:r>
          </a:p>
          <a:p>
            <a:pPr marL="1371600" lvl="2" indent="-457200">
              <a:spcAft>
                <a:spcPts val="600"/>
              </a:spcAft>
              <a:buFont typeface="Arial" panose="020B0604020202020204" pitchFamily="34" charset="0"/>
              <a:buChar char="•"/>
            </a:pPr>
            <a:r>
              <a:rPr lang="en-US" sz="2800" dirty="0"/>
              <a:t>Met with Mariya – what’s working/what’s not</a:t>
            </a:r>
          </a:p>
          <a:p>
            <a:pPr marL="800100" lvl="1" indent="-342900">
              <a:spcAft>
                <a:spcPts val="600"/>
              </a:spcAft>
              <a:buFont typeface="Wingdings" panose="05000000000000000000" pitchFamily="2" charset="2"/>
              <a:buChar char="§"/>
            </a:pPr>
            <a:r>
              <a:rPr lang="en-US" sz="2800" dirty="0"/>
              <a:t>Application Process</a:t>
            </a:r>
          </a:p>
          <a:p>
            <a:pPr marL="1371600" lvl="2" indent="-457200">
              <a:spcAft>
                <a:spcPts val="600"/>
              </a:spcAft>
              <a:buFont typeface="Arial" panose="020B0604020202020204" pitchFamily="34" charset="0"/>
              <a:buChar char="•"/>
            </a:pPr>
            <a:r>
              <a:rPr lang="en-US" sz="2800" dirty="0"/>
              <a:t>Meeting with Data Analytics analyst March 10</a:t>
            </a:r>
          </a:p>
          <a:p>
            <a:pPr marL="800100" lvl="1" indent="-342900">
              <a:spcAft>
                <a:spcPts val="600"/>
              </a:spcAft>
              <a:buFont typeface="Wingdings" panose="05000000000000000000" pitchFamily="2" charset="2"/>
              <a:buChar char="§"/>
            </a:pPr>
            <a:r>
              <a:rPr lang="en-US" sz="2800" dirty="0"/>
              <a:t>Send your thoughts/suggestions for improvements to </a:t>
            </a:r>
            <a:r>
              <a:rPr lang="en-US" sz="2800" dirty="0">
                <a:hlinkClick r:id="rId2"/>
              </a:rPr>
              <a:t>Membership@larcalumni.org</a:t>
            </a:r>
            <a:endParaRPr lang="en-US" sz="2800" dirty="0"/>
          </a:p>
        </p:txBody>
      </p:sp>
      <p:cxnSp>
        <p:nvCxnSpPr>
          <p:cNvPr id="5" name="Straight Connector 4">
            <a:extLst>
              <a:ext uri="{FF2B5EF4-FFF2-40B4-BE49-F238E27FC236}">
                <a16:creationId xmlns:a16="http://schemas.microsoft.com/office/drawing/2014/main" id="{F0088424-F4F4-4BB2-B09C-27DBDBDAB9F0}"/>
              </a:ext>
            </a:extLst>
          </p:cNvPr>
          <p:cNvCxnSpPr/>
          <p:nvPr/>
        </p:nvCxnSpPr>
        <p:spPr>
          <a:xfrm>
            <a:off x="479614" y="82205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F5B65C6-2046-D23A-B8ED-37E45F45FF0E}"/>
              </a:ext>
            </a:extLst>
          </p:cNvPr>
          <p:cNvSpPr txBox="1"/>
          <p:nvPr/>
        </p:nvSpPr>
        <p:spPr>
          <a:xfrm>
            <a:off x="2682516" y="175727"/>
            <a:ext cx="4193297" cy="646331"/>
          </a:xfrm>
          <a:prstGeom prst="rect">
            <a:avLst/>
          </a:prstGeom>
          <a:noFill/>
        </p:spPr>
        <p:txBody>
          <a:bodyPr wrap="square" rtlCol="0">
            <a:spAutoFit/>
          </a:bodyPr>
          <a:lstStyle/>
          <a:p>
            <a:r>
              <a:rPr lang="en-US" sz="3600" dirty="0"/>
              <a:t>Membership Report</a:t>
            </a:r>
          </a:p>
        </p:txBody>
      </p:sp>
      <p:sp>
        <p:nvSpPr>
          <p:cNvPr id="7" name="TextBox 6">
            <a:extLst>
              <a:ext uri="{FF2B5EF4-FFF2-40B4-BE49-F238E27FC236}">
                <a16:creationId xmlns:a16="http://schemas.microsoft.com/office/drawing/2014/main" id="{1CAA716F-B24A-A6DF-9130-FFE29B5908F8}"/>
              </a:ext>
            </a:extLst>
          </p:cNvPr>
          <p:cNvSpPr txBox="1"/>
          <p:nvPr/>
        </p:nvSpPr>
        <p:spPr>
          <a:xfrm>
            <a:off x="2682516" y="6161132"/>
            <a:ext cx="4572000" cy="381771"/>
          </a:xfrm>
          <a:prstGeom prst="rect">
            <a:avLst/>
          </a:prstGeom>
          <a:noFill/>
        </p:spPr>
        <p:txBody>
          <a:bodyPr wrap="square">
            <a:spAutoFit/>
          </a:bodyPr>
          <a:lstStyle/>
          <a:p>
            <a:pPr marL="0" indent="0" algn="ctr">
              <a:lnSpc>
                <a:spcPct val="110000"/>
              </a:lnSpc>
              <a:spcBef>
                <a:spcPts val="0"/>
              </a:spcBef>
              <a:spcAft>
                <a:spcPts val="600"/>
              </a:spcAft>
              <a:buNone/>
            </a:pPr>
            <a:r>
              <a:rPr lang="en-US" sz="1800" b="1" i="1" u="sng" kern="100" dirty="0">
                <a:solidFill>
                  <a:srgbClr val="0070C0"/>
                </a:solidFill>
                <a:highlight>
                  <a:srgbClr val="FFFFFF"/>
                </a:highlight>
                <a:latin typeface="Calibri" panose="020F0502020204030204" pitchFamily="34" charset="0"/>
                <a:cs typeface="Calibri" panose="020F0502020204030204" pitchFamily="34" charset="0"/>
              </a:rPr>
              <a:t>Be sure to sign the attendance sheet!</a:t>
            </a:r>
          </a:p>
        </p:txBody>
      </p:sp>
      <p:pic>
        <p:nvPicPr>
          <p:cNvPr id="8" name="Picture 7">
            <a:extLst>
              <a:ext uri="{FF2B5EF4-FFF2-40B4-BE49-F238E27FC236}">
                <a16:creationId xmlns:a16="http://schemas.microsoft.com/office/drawing/2014/main" id="{F8F04038-AA4E-A8BC-6135-39741B6E6212}"/>
              </a:ext>
            </a:extLst>
          </p:cNvPr>
          <p:cNvPicPr>
            <a:picLocks noChangeAspect="1"/>
          </p:cNvPicPr>
          <p:nvPr/>
        </p:nvPicPr>
        <p:blipFill>
          <a:blip r:embed="rId3"/>
          <a:stretch>
            <a:fillRect/>
          </a:stretch>
        </p:blipFill>
        <p:spPr>
          <a:xfrm>
            <a:off x="6904629" y="5646505"/>
            <a:ext cx="1164042" cy="1242078"/>
          </a:xfrm>
          <a:prstGeom prst="rect">
            <a:avLst/>
          </a:prstGeom>
        </p:spPr>
      </p:pic>
    </p:spTree>
    <p:extLst>
      <p:ext uri="{BB962C8B-B14F-4D97-AF65-F5344CB8AC3E}">
        <p14:creationId xmlns:p14="http://schemas.microsoft.com/office/powerpoint/2010/main" val="354201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24E29-E6D9-1C23-BF45-C304C92D37DF}"/>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A4D48A-AFDA-7742-F7FA-71A49D991348}"/>
              </a:ext>
            </a:extLst>
          </p:cNvPr>
          <p:cNvCxnSpPr/>
          <p:nvPr/>
        </p:nvCxnSpPr>
        <p:spPr>
          <a:xfrm>
            <a:off x="611371" y="81581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9AE52-EE2B-3022-34E7-8FA22A6F990C}"/>
              </a:ext>
            </a:extLst>
          </p:cNvPr>
          <p:cNvSpPr txBox="1"/>
          <p:nvPr/>
        </p:nvSpPr>
        <p:spPr>
          <a:xfrm>
            <a:off x="907980" y="136524"/>
            <a:ext cx="7624647" cy="646331"/>
          </a:xfrm>
          <a:prstGeom prst="rect">
            <a:avLst/>
          </a:prstGeom>
          <a:noFill/>
        </p:spPr>
        <p:txBody>
          <a:bodyPr wrap="square" rtlCol="0">
            <a:spAutoFit/>
          </a:bodyPr>
          <a:lstStyle/>
          <a:p>
            <a:pPr algn="ctr"/>
            <a:r>
              <a:rPr lang="en-US" sz="3600" dirty="0"/>
              <a:t>Website &amp; Publications</a:t>
            </a:r>
          </a:p>
        </p:txBody>
      </p:sp>
      <p:sp>
        <p:nvSpPr>
          <p:cNvPr id="3" name="Slide Number Placeholder 2">
            <a:extLst>
              <a:ext uri="{FF2B5EF4-FFF2-40B4-BE49-F238E27FC236}">
                <a16:creationId xmlns:a16="http://schemas.microsoft.com/office/drawing/2014/main" id="{8B5312DE-618D-C436-4413-291A05277FE1}"/>
              </a:ext>
            </a:extLst>
          </p:cNvPr>
          <p:cNvSpPr>
            <a:spLocks noGrp="1"/>
          </p:cNvSpPr>
          <p:nvPr>
            <p:ph type="sldNum" sz="quarter" idx="12"/>
          </p:nvPr>
        </p:nvSpPr>
        <p:spPr/>
        <p:txBody>
          <a:bodyPr/>
          <a:lstStyle/>
          <a:p>
            <a:fld id="{992CF83D-39B8-4D33-9A80-A1323915AE17}" type="slidenum">
              <a:rPr lang="en-US" smtClean="0"/>
              <a:t>11</a:t>
            </a:fld>
            <a:endParaRPr lang="en-US"/>
          </a:p>
        </p:txBody>
      </p:sp>
      <p:sp>
        <p:nvSpPr>
          <p:cNvPr id="4" name="Content Placeholder 3">
            <a:extLst>
              <a:ext uri="{FF2B5EF4-FFF2-40B4-BE49-F238E27FC236}">
                <a16:creationId xmlns:a16="http://schemas.microsoft.com/office/drawing/2014/main" id="{AC3BA965-66AD-E709-D070-2D3130798729}"/>
              </a:ext>
            </a:extLst>
          </p:cNvPr>
          <p:cNvSpPr txBox="1">
            <a:spLocks/>
          </p:cNvSpPr>
          <p:nvPr/>
        </p:nvSpPr>
        <p:spPr>
          <a:xfrm>
            <a:off x="353319" y="981104"/>
            <a:ext cx="8437359" cy="54690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cs typeface="Arial" panose="020B0604020202020204" pitchFamily="34" charset="0"/>
              </a:rPr>
              <a:t>Updated the website with recent information &amp; events</a:t>
            </a:r>
          </a:p>
          <a:p>
            <a:r>
              <a:rPr lang="en-US" sz="2800" dirty="0">
                <a:cs typeface="Arial" panose="020B0604020202020204" pitchFamily="34" charset="0"/>
              </a:rPr>
              <a:t>March 2026 </a:t>
            </a:r>
            <a:r>
              <a:rPr lang="en-US" sz="2800" dirty="0">
                <a:cs typeface="Arial" panose="020B0604020202020204" pitchFamily="34" charset="0"/>
                <a:hlinkClick r:id="rId2"/>
              </a:rPr>
              <a:t>newsletter</a:t>
            </a:r>
            <a:r>
              <a:rPr lang="en-US" sz="2800" dirty="0">
                <a:cs typeface="Arial" panose="020B0604020202020204" pitchFamily="34" charset="0"/>
              </a:rPr>
              <a:t> is now available</a:t>
            </a:r>
          </a:p>
          <a:p>
            <a:r>
              <a:rPr lang="en-US" sz="2800" dirty="0">
                <a:cs typeface="Arial" panose="020B0604020202020204" pitchFamily="34" charset="0"/>
              </a:rPr>
              <a:t>LAA </a:t>
            </a:r>
            <a:r>
              <a:rPr lang="en-US" sz="2800" dirty="0">
                <a:cs typeface="Arial" panose="020B0604020202020204" pitchFamily="34" charset="0"/>
                <a:hlinkClick r:id="rId3"/>
              </a:rPr>
              <a:t>Facebook page</a:t>
            </a:r>
            <a:r>
              <a:rPr lang="en-US" sz="2800" dirty="0">
                <a:cs typeface="Arial" panose="020B0604020202020204" pitchFamily="34" charset="0"/>
              </a:rPr>
              <a:t> continues to grow</a:t>
            </a:r>
          </a:p>
          <a:p>
            <a:endParaRPr lang="en-US" sz="2800" dirty="0">
              <a:cs typeface="Arial" panose="020B0604020202020204" pitchFamily="34" charset="0"/>
            </a:endParaRPr>
          </a:p>
          <a:p>
            <a:pPr marL="0" indent="0" algn="ctr">
              <a:buNone/>
            </a:pPr>
            <a:r>
              <a:rPr lang="en-US" sz="2800" i="1" dirty="0">
                <a:cs typeface="Arial" panose="020B0604020202020204" pitchFamily="34" charset="0"/>
              </a:rPr>
              <a:t>Thanks to those who submitted newsletter articles!</a:t>
            </a:r>
          </a:p>
        </p:txBody>
      </p:sp>
    </p:spTree>
    <p:extLst>
      <p:ext uri="{BB962C8B-B14F-4D97-AF65-F5344CB8AC3E}">
        <p14:creationId xmlns:p14="http://schemas.microsoft.com/office/powerpoint/2010/main" val="365181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7"/>
          <p:cNvSpPr txBox="1"/>
          <p:nvPr/>
        </p:nvSpPr>
        <p:spPr>
          <a:xfrm>
            <a:off x="1336352" y="6219"/>
            <a:ext cx="6471294"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914400">
              <a:defRPr sz="3600"/>
            </a:lvl1pPr>
          </a:lstStyle>
          <a:p>
            <a:r>
              <a:rPr lang="en-US" dirty="0"/>
              <a:t>Hall of Honor Committee Report</a:t>
            </a:r>
            <a:endParaRPr dirty="0"/>
          </a:p>
        </p:txBody>
      </p:sp>
      <p:sp>
        <p:nvSpPr>
          <p:cNvPr id="94" name="Content Placeholder 3"/>
          <p:cNvSpPr txBox="1"/>
          <p:nvPr/>
        </p:nvSpPr>
        <p:spPr>
          <a:xfrm>
            <a:off x="232659" y="1085897"/>
            <a:ext cx="5752314" cy="2888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p>
            <a:pPr marL="342900" indent="-342900" defTabSz="685800">
              <a:spcBef>
                <a:spcPts val="700"/>
              </a:spcBef>
              <a:buSzPct val="100000"/>
              <a:buFont typeface="Arial"/>
              <a:buChar char="•"/>
              <a:defRPr sz="2200" b="1"/>
            </a:pPr>
            <a:r>
              <a:rPr lang="en-US" sz="2400" dirty="0"/>
              <a:t>Initiated </a:t>
            </a:r>
            <a:r>
              <a:rPr lang="en-US" sz="2400" dirty="0" err="1"/>
              <a:t>HoH</a:t>
            </a:r>
            <a:r>
              <a:rPr lang="en-US" sz="2400" dirty="0"/>
              <a:t> Process Discussions</a:t>
            </a:r>
          </a:p>
          <a:p>
            <a:pPr marL="800100" lvl="1" indent="-342900" defTabSz="685800">
              <a:spcBef>
                <a:spcPts val="700"/>
              </a:spcBef>
              <a:buSzPct val="100000"/>
              <a:buFont typeface="Arial"/>
              <a:buChar char="•"/>
              <a:defRPr sz="2200" b="1"/>
            </a:pPr>
            <a:r>
              <a:rPr lang="en-US" sz="2000" dirty="0"/>
              <a:t>Feb 12: Background: Kathy Ferrare/MB </a:t>
            </a:r>
            <a:r>
              <a:rPr lang="en-US" sz="2000" dirty="0" err="1"/>
              <a:t>Wusk</a:t>
            </a:r>
            <a:endParaRPr lang="en-US" sz="2000" dirty="0"/>
          </a:p>
          <a:p>
            <a:pPr marL="800100" lvl="1" indent="-342900" defTabSz="685800">
              <a:spcBef>
                <a:spcPts val="700"/>
              </a:spcBef>
              <a:buSzPct val="100000"/>
              <a:buFont typeface="Arial"/>
              <a:buChar char="•"/>
              <a:defRPr sz="2200" b="1"/>
            </a:pPr>
            <a:r>
              <a:rPr lang="en-US" sz="2000" dirty="0"/>
              <a:t>Feb 26: Lessons Learned meeting: Michelle Ferebee/Bo Walkley/Kathy Ferrare/MB </a:t>
            </a:r>
            <a:r>
              <a:rPr lang="en-US" sz="2000" dirty="0" err="1"/>
              <a:t>Wusk</a:t>
            </a:r>
            <a:endParaRPr lang="en-US" sz="2000" dirty="0"/>
          </a:p>
          <a:p>
            <a:pPr marL="800100" lvl="1" indent="-342900" defTabSz="685800">
              <a:spcBef>
                <a:spcPts val="700"/>
              </a:spcBef>
              <a:buSzPct val="100000"/>
              <a:buFont typeface="Arial"/>
              <a:buChar char="•"/>
              <a:defRPr sz="2200" b="1"/>
            </a:pPr>
            <a:r>
              <a:rPr lang="en-US" sz="2000" dirty="0"/>
              <a:t>Mar 5: Ops team Lessons Learned meeting: Michelle Ferebee/Bo Walkley/Kathy Ferrare/MB Wusk</a:t>
            </a:r>
          </a:p>
          <a:p>
            <a:pPr marL="800100" lvl="1" indent="-342900" defTabSz="685800">
              <a:spcBef>
                <a:spcPts val="700"/>
              </a:spcBef>
              <a:buSzPct val="100000"/>
              <a:buFont typeface="Arial"/>
              <a:buChar char="•"/>
              <a:defRPr sz="2200" b="1"/>
            </a:pPr>
            <a:endParaRPr lang="en-US" sz="2400" dirty="0"/>
          </a:p>
          <a:p>
            <a:pPr marL="342900" indent="-342900" defTabSz="685800">
              <a:spcBef>
                <a:spcPts val="700"/>
              </a:spcBef>
              <a:buSzPct val="100000"/>
              <a:buFont typeface="Arial"/>
              <a:buChar char="•"/>
              <a:defRPr sz="2200" b="1"/>
            </a:pPr>
            <a:endParaRPr lang="en-US" sz="2200" dirty="0"/>
          </a:p>
          <a:p>
            <a:pPr marL="800100" lvl="1" indent="-342900" defTabSz="685800">
              <a:spcBef>
                <a:spcPts val="700"/>
              </a:spcBef>
              <a:buSzPct val="100000"/>
              <a:buFont typeface="Arial"/>
              <a:buChar char="•"/>
              <a:defRPr sz="2200" b="1"/>
            </a:pPr>
            <a:endParaRPr lang="en-US" sz="3600" dirty="0">
              <a:solidFill>
                <a:schemeClr val="accent1">
                  <a:lumMod val="50000"/>
                </a:schemeClr>
              </a:solidFill>
            </a:endParaRPr>
          </a:p>
          <a:p>
            <a:pPr marL="342900" indent="-342900" defTabSz="685800">
              <a:spcBef>
                <a:spcPts val="700"/>
              </a:spcBef>
              <a:buSzPct val="100000"/>
              <a:buFont typeface="Arial"/>
              <a:buChar char="•"/>
              <a:defRPr sz="2200" b="1"/>
            </a:pPr>
            <a:endParaRPr lang="en-US" sz="4000" dirty="0"/>
          </a:p>
          <a:p>
            <a:pPr marL="342900" indent="-342900" defTabSz="685800">
              <a:spcBef>
                <a:spcPts val="700"/>
              </a:spcBef>
              <a:buSzPct val="100000"/>
              <a:buFont typeface="Arial"/>
              <a:buChar char="•"/>
              <a:defRPr sz="2200" b="1"/>
            </a:pPr>
            <a:endParaRPr lang="en-US" sz="4000" dirty="0"/>
          </a:p>
        </p:txBody>
      </p:sp>
      <p:sp>
        <p:nvSpPr>
          <p:cNvPr id="95" name="Straight Connector 6"/>
          <p:cNvSpPr/>
          <p:nvPr/>
        </p:nvSpPr>
        <p:spPr>
          <a:xfrm>
            <a:off x="832755" y="721598"/>
            <a:ext cx="7478489" cy="21773"/>
          </a:xfrm>
          <a:prstGeom prst="line">
            <a:avLst/>
          </a:prstGeom>
          <a:ln w="28575">
            <a:solidFill>
              <a:srgbClr val="8FAADC"/>
            </a:solidFill>
            <a:miter/>
          </a:ln>
        </p:spPr>
        <p:txBody>
          <a:bodyPr lIns="45718" tIns="45718" rIns="45718" bIns="45718"/>
          <a:lstStyle/>
          <a:p>
            <a:endParaRPr/>
          </a:p>
        </p:txBody>
      </p:sp>
      <p:sp>
        <p:nvSpPr>
          <p:cNvPr id="3" name="Rectangle 1">
            <a:extLst>
              <a:ext uri="{FF2B5EF4-FFF2-40B4-BE49-F238E27FC236}">
                <a16:creationId xmlns:a16="http://schemas.microsoft.com/office/drawing/2014/main" id="{876B04B1-DE48-C546-D0D4-F24D87EC7D08}"/>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AD4AC63D-C60F-47C9-F773-80AFF805C7A4}"/>
              </a:ext>
            </a:extLst>
          </p:cNvPr>
          <p:cNvGraphicFramePr>
            <a:graphicFrameLocks noGrp="1"/>
          </p:cNvGraphicFramePr>
          <p:nvPr>
            <p:extLst>
              <p:ext uri="{D42A27DB-BD31-4B8C-83A1-F6EECF244321}">
                <p14:modId xmlns:p14="http://schemas.microsoft.com/office/powerpoint/2010/main" val="526780464"/>
              </p:ext>
            </p:extLst>
          </p:nvPr>
        </p:nvGraphicFramePr>
        <p:xfrm>
          <a:off x="5984973" y="921073"/>
          <a:ext cx="2819748" cy="2168971"/>
        </p:xfrm>
        <a:graphic>
          <a:graphicData uri="http://schemas.openxmlformats.org/drawingml/2006/table">
            <a:tbl>
              <a:tblPr firstRow="1" firstCol="1" bandRow="1">
                <a:tableStyleId>{5C22544A-7EE6-4342-B048-85BDC9FD1C3A}</a:tableStyleId>
              </a:tblPr>
              <a:tblGrid>
                <a:gridCol w="2819748">
                  <a:extLst>
                    <a:ext uri="{9D8B030D-6E8A-4147-A177-3AD203B41FA5}">
                      <a16:colId xmlns:a16="http://schemas.microsoft.com/office/drawing/2014/main" val="3590620979"/>
                    </a:ext>
                  </a:extLst>
                </a:gridCol>
              </a:tblGrid>
              <a:tr h="309853">
                <a:tc>
                  <a:txBody>
                    <a:bodyPr/>
                    <a:lstStyle/>
                    <a:p>
                      <a:pPr marL="0" marR="0" algn="ctr">
                        <a:buNone/>
                        <a:tabLst>
                          <a:tab pos="914400" algn="l"/>
                          <a:tab pos="1828800" algn="l"/>
                        </a:tabLst>
                      </a:pPr>
                      <a:r>
                        <a:rPr lang="en-US" sz="1400" dirty="0">
                          <a:ln>
                            <a:noFill/>
                          </a:ln>
                          <a:solidFill>
                            <a:schemeClr val="bg1"/>
                          </a:solidFill>
                          <a:effectLst/>
                          <a:uFill>
                            <a:solidFill>
                              <a:srgbClr val="000000"/>
                            </a:solidFill>
                          </a:uFill>
                        </a:rPr>
                        <a:t>Hall of Honor Committee</a:t>
                      </a:r>
                      <a:endParaRPr lang="en-US" sz="1400"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tc>
                <a:extLst>
                  <a:ext uri="{0D108BD9-81ED-4DB2-BD59-A6C34878D82A}">
                    <a16:rowId xmlns:a16="http://schemas.microsoft.com/office/drawing/2014/main" val="1580159432"/>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Mary Beth </a:t>
                      </a:r>
                      <a:r>
                        <a:rPr lang="en-US" sz="1400" dirty="0" err="1">
                          <a:ln>
                            <a:noFill/>
                          </a:ln>
                          <a:solidFill>
                            <a:schemeClr val="accent1">
                              <a:lumMod val="50000"/>
                            </a:schemeClr>
                          </a:solidFill>
                          <a:effectLst/>
                          <a:uFill>
                            <a:solidFill>
                              <a:srgbClr val="000000"/>
                            </a:solidFill>
                          </a:uFill>
                        </a:rPr>
                        <a:t>Wusk</a:t>
                      </a:r>
                      <a:r>
                        <a:rPr lang="en-US" sz="1400" dirty="0">
                          <a:ln>
                            <a:noFill/>
                          </a:ln>
                          <a:solidFill>
                            <a:schemeClr val="accent1">
                              <a:lumMod val="50000"/>
                            </a:schemeClr>
                          </a:solidFill>
                          <a:effectLst/>
                          <a:uFill>
                            <a:solidFill>
                              <a:srgbClr val="000000"/>
                            </a:solidFill>
                          </a:uFill>
                        </a:rPr>
                        <a:t>, Chair</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88876114"/>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Jeff Antol</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2515223864"/>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Steve Bauer</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2816206229"/>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Wes Goodman</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1533788907"/>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Susan McClain</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2034704620"/>
                  </a:ext>
                </a:extLst>
              </a:tr>
              <a:tr h="309853">
                <a:tc>
                  <a:txBody>
                    <a:bodyPr/>
                    <a:lstStyle/>
                    <a:p>
                      <a:pPr marL="0" marR="0" algn="ctr">
                        <a:buNone/>
                        <a:tabLst>
                          <a:tab pos="914400" algn="l"/>
                          <a:tab pos="1828800" algn="l"/>
                        </a:tabLst>
                      </a:pPr>
                      <a:r>
                        <a:rPr lang="en-US" sz="1400" dirty="0">
                          <a:ln>
                            <a:noFill/>
                          </a:ln>
                          <a:solidFill>
                            <a:schemeClr val="accent1">
                              <a:lumMod val="50000"/>
                            </a:schemeClr>
                          </a:solidFill>
                          <a:effectLst/>
                          <a:uFill>
                            <a:solidFill>
                              <a:srgbClr val="000000"/>
                            </a:solidFill>
                          </a:uFill>
                        </a:rPr>
                        <a:t>Neil O’Connor</a:t>
                      </a:r>
                      <a:endParaRPr lang="en-US" sz="1400" dirty="0">
                        <a:ln>
                          <a:noFill/>
                        </a:ln>
                        <a:solidFill>
                          <a:schemeClr val="accent1">
                            <a:lumMod val="50000"/>
                          </a:schemeClr>
                        </a:solidFill>
                        <a:effectLst/>
                        <a:uFill>
                          <a:solidFill>
                            <a:srgbClr val="000000"/>
                          </a:solidFill>
                        </a:uFill>
                        <a:latin typeface="Times New Roman" panose="02020603050405020304" pitchFamily="18" charset="0"/>
                        <a:ea typeface="Arial Unicode MS"/>
                        <a:cs typeface="Arial Unicode MS"/>
                      </a:endParaRPr>
                    </a:p>
                  </a:txBody>
                  <a:tcPr marL="19453" marR="19453" marT="19453" marB="19453" anchor="ctr">
                    <a:noFill/>
                  </a:tcPr>
                </a:tc>
                <a:extLst>
                  <a:ext uri="{0D108BD9-81ED-4DB2-BD59-A6C34878D82A}">
                    <a16:rowId xmlns:a16="http://schemas.microsoft.com/office/drawing/2014/main" val="224702164"/>
                  </a:ext>
                </a:extLst>
              </a:tr>
            </a:tbl>
          </a:graphicData>
        </a:graphic>
      </p:graphicFrame>
      <p:sp>
        <p:nvSpPr>
          <p:cNvPr id="5" name="Rectangle 2">
            <a:extLst>
              <a:ext uri="{FF2B5EF4-FFF2-40B4-BE49-F238E27FC236}">
                <a16:creationId xmlns:a16="http://schemas.microsoft.com/office/drawing/2014/main" id="{ED93E7E4-C1AE-4062-2219-F334486CACAD}"/>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Content Placeholder 3">
            <a:extLst>
              <a:ext uri="{FF2B5EF4-FFF2-40B4-BE49-F238E27FC236}">
                <a16:creationId xmlns:a16="http://schemas.microsoft.com/office/drawing/2014/main" id="{16BEFC21-79B1-EB48-04F5-B54B3FBA8140}"/>
              </a:ext>
            </a:extLst>
          </p:cNvPr>
          <p:cNvSpPr txBox="1"/>
          <p:nvPr/>
        </p:nvSpPr>
        <p:spPr>
          <a:xfrm>
            <a:off x="339279" y="3829772"/>
            <a:ext cx="8572062" cy="21937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p>
            <a:pPr marL="342900" indent="-342900" defTabSz="685800">
              <a:spcBef>
                <a:spcPts val="700"/>
              </a:spcBef>
              <a:buSzPct val="100000"/>
              <a:buFont typeface="Arial"/>
              <a:buChar char="•"/>
              <a:defRPr sz="2200" b="1"/>
            </a:pPr>
            <a:r>
              <a:rPr lang="en-US" sz="2400" dirty="0"/>
              <a:t>Meet with Center Leadership (March)</a:t>
            </a:r>
          </a:p>
          <a:p>
            <a:pPr marL="342900" indent="-342900" defTabSz="685800">
              <a:spcBef>
                <a:spcPts val="700"/>
              </a:spcBef>
              <a:buSzPct val="100000"/>
              <a:buFont typeface="Arial"/>
              <a:buChar char="•"/>
              <a:defRPr sz="2200" b="1"/>
            </a:pPr>
            <a:r>
              <a:rPr lang="en-US" sz="2400" dirty="0"/>
              <a:t>Kick-off meeting with </a:t>
            </a:r>
            <a:r>
              <a:rPr lang="en-US" sz="2400" dirty="0" err="1"/>
              <a:t>HoH</a:t>
            </a:r>
            <a:r>
              <a:rPr lang="en-US" sz="2400" dirty="0"/>
              <a:t> Operations Committee (March/April)</a:t>
            </a:r>
          </a:p>
          <a:p>
            <a:pPr marL="342900" indent="-342900" defTabSz="685800">
              <a:spcBef>
                <a:spcPts val="700"/>
              </a:spcBef>
              <a:buSzPct val="100000"/>
              <a:buFont typeface="Arial"/>
              <a:buChar char="•"/>
              <a:defRPr sz="2200" b="1"/>
            </a:pPr>
            <a:r>
              <a:rPr lang="en-US" sz="2400" dirty="0"/>
              <a:t>Brief LAA with plans forward (April 14</a:t>
            </a:r>
            <a:r>
              <a:rPr lang="en-US" sz="2400" baseline="30000" dirty="0"/>
              <a:t>th</a:t>
            </a:r>
            <a:r>
              <a:rPr lang="en-US" sz="2400" dirty="0"/>
              <a:t>)</a:t>
            </a:r>
          </a:p>
          <a:p>
            <a:pPr marL="342900" indent="-342900" defTabSz="685800">
              <a:spcBef>
                <a:spcPts val="700"/>
              </a:spcBef>
              <a:buSzPct val="100000"/>
              <a:buFont typeface="Arial"/>
              <a:buChar char="•"/>
              <a:defRPr sz="2200" b="1"/>
            </a:pPr>
            <a:r>
              <a:rPr lang="en-US" sz="2400" dirty="0"/>
              <a:t>Summer: On-line nomination system active</a:t>
            </a:r>
            <a:endParaRPr lang="en-US" sz="3600" dirty="0">
              <a:solidFill>
                <a:schemeClr val="accent1">
                  <a:lumMod val="50000"/>
                </a:schemeClr>
              </a:solidFill>
            </a:endParaRPr>
          </a:p>
          <a:p>
            <a:pPr marL="342900" indent="-342900" defTabSz="685800">
              <a:spcBef>
                <a:spcPts val="700"/>
              </a:spcBef>
              <a:buSzPct val="100000"/>
              <a:buFont typeface="Arial"/>
              <a:buChar char="•"/>
              <a:defRPr sz="2200" b="1"/>
            </a:pPr>
            <a:endParaRPr lang="en-US" sz="4000" dirty="0"/>
          </a:p>
          <a:p>
            <a:pPr marL="342900" indent="-342900" defTabSz="685800">
              <a:spcBef>
                <a:spcPts val="700"/>
              </a:spcBef>
              <a:buSzPct val="100000"/>
              <a:buFont typeface="Arial"/>
              <a:buChar char="•"/>
              <a:defRPr sz="2200" b="1"/>
            </a:pPr>
            <a:endParaRPr lang="en-US" sz="4000" dirty="0"/>
          </a:p>
        </p:txBody>
      </p:sp>
      <p:sp>
        <p:nvSpPr>
          <p:cNvPr id="6" name="Slide Number Placeholder 5">
            <a:extLst>
              <a:ext uri="{FF2B5EF4-FFF2-40B4-BE49-F238E27FC236}">
                <a16:creationId xmlns:a16="http://schemas.microsoft.com/office/drawing/2014/main" id="{86BB237F-BCB8-63BD-AB23-B0540CF0E1B5}"/>
              </a:ext>
            </a:extLst>
          </p:cNvPr>
          <p:cNvSpPr>
            <a:spLocks noGrp="1"/>
          </p:cNvSpPr>
          <p:nvPr>
            <p:ph type="sldNum" sz="quarter" idx="12"/>
          </p:nvPr>
        </p:nvSpPr>
        <p:spPr/>
        <p:txBody>
          <a:bodyPr/>
          <a:lstStyle/>
          <a:p>
            <a:fld id="{992CF83D-39B8-4D33-9A80-A1323915AE17}"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EFF7-9E77-B17E-2406-ADA2C3648EBB}"/>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D867F95-CC27-9595-5E76-5EF272525069}"/>
              </a:ext>
            </a:extLst>
          </p:cNvPr>
          <p:cNvCxnSpPr/>
          <p:nvPr/>
        </p:nvCxnSpPr>
        <p:spPr>
          <a:xfrm>
            <a:off x="531628" y="604789"/>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59BDFF-E58B-F303-3711-B437A802C488}"/>
              </a:ext>
            </a:extLst>
          </p:cNvPr>
          <p:cNvSpPr txBox="1"/>
          <p:nvPr/>
        </p:nvSpPr>
        <p:spPr>
          <a:xfrm>
            <a:off x="0" y="27837"/>
            <a:ext cx="8785185" cy="523220"/>
          </a:xfrm>
          <a:prstGeom prst="rect">
            <a:avLst/>
          </a:prstGeom>
          <a:noFill/>
        </p:spPr>
        <p:txBody>
          <a:bodyPr wrap="square" rtlCol="0">
            <a:spAutoFit/>
          </a:bodyPr>
          <a:lstStyle/>
          <a:p>
            <a:pPr algn="ctr"/>
            <a:r>
              <a:rPr lang="en-US" sz="2800" dirty="0"/>
              <a:t>Ad Hoc Committee:  Retirement Protocols (NASA/LAA)</a:t>
            </a:r>
          </a:p>
        </p:txBody>
      </p:sp>
      <p:sp>
        <p:nvSpPr>
          <p:cNvPr id="2" name="Content Placeholder 3">
            <a:extLst>
              <a:ext uri="{FF2B5EF4-FFF2-40B4-BE49-F238E27FC236}">
                <a16:creationId xmlns:a16="http://schemas.microsoft.com/office/drawing/2014/main" id="{D5948C75-18E5-8E59-75A7-415F3E5D0404}"/>
              </a:ext>
            </a:extLst>
          </p:cNvPr>
          <p:cNvSpPr txBox="1">
            <a:spLocks/>
          </p:cNvSpPr>
          <p:nvPr/>
        </p:nvSpPr>
        <p:spPr>
          <a:xfrm>
            <a:off x="182968" y="789427"/>
            <a:ext cx="8785185" cy="59320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kern="0" dirty="0">
                <a:solidFill>
                  <a:srgbClr val="000000"/>
                </a:solidFill>
                <a:uFill>
                  <a:solidFill>
                    <a:srgbClr val="000000"/>
                  </a:solidFill>
                </a:uFill>
                <a:cs typeface="Helvetica" panose="020B0604020202020204" pitchFamily="34" charset="0"/>
              </a:rPr>
              <a:t>Outstanding Action from LAA Board Meeting:  Retirement Protocol Question (Rich Antcliff) </a:t>
            </a:r>
            <a:r>
              <a:rPr lang="en-US" sz="2000" kern="0" dirty="0">
                <a:solidFill>
                  <a:srgbClr val="000000"/>
                </a:solidFill>
                <a:uFill>
                  <a:solidFill>
                    <a:srgbClr val="000000"/>
                  </a:solidFill>
                </a:uFill>
                <a:cs typeface="Helvetica" panose="020B0604020202020204" pitchFamily="34" charset="0"/>
              </a:rPr>
              <a:t>– What is the protocol policy that NASA follows for retirements (album, certificates, party)?  Should the LAA have one?</a:t>
            </a:r>
          </a:p>
          <a:p>
            <a:pPr marL="800100" lvl="1" indent="-342900">
              <a:lnSpc>
                <a:spcPct val="100000"/>
              </a:lnSpc>
              <a:spcBef>
                <a:spcPts val="0"/>
              </a:spcBef>
              <a:buFont typeface="Arial" panose="020B0604020202020204" pitchFamily="34" charset="0"/>
              <a:buChar char="•"/>
            </a:pPr>
            <a:r>
              <a:rPr lang="en-US" kern="0" dirty="0">
                <a:solidFill>
                  <a:srgbClr val="000000"/>
                </a:solidFill>
                <a:uFill>
                  <a:solidFill>
                    <a:srgbClr val="000000"/>
                  </a:solidFill>
                </a:uFill>
                <a:cs typeface="Helvetica" panose="020B0604020202020204" pitchFamily="34" charset="0"/>
              </a:rPr>
              <a:t>Nov 2024 &amp; April 2025 Updates:  Contacted NASA Langley Human Capital Ofc – The employee’s organization decides.  </a:t>
            </a:r>
          </a:p>
          <a:p>
            <a:pPr marL="800100" lvl="1" indent="-342900">
              <a:lnSpc>
                <a:spcPct val="100000"/>
              </a:lnSpc>
              <a:spcBef>
                <a:spcPts val="0"/>
              </a:spcBef>
              <a:buFont typeface="Arial" panose="020B0604020202020204" pitchFamily="34" charset="0"/>
              <a:buChar char="•"/>
            </a:pPr>
            <a:endParaRPr lang="en-US" kern="0" dirty="0">
              <a:solidFill>
                <a:srgbClr val="000000"/>
              </a:solidFill>
              <a:uFill>
                <a:solidFill>
                  <a:srgbClr val="000000"/>
                </a:solidFill>
              </a:uFill>
              <a:cs typeface="Helvetica" panose="020B0604020202020204" pitchFamily="34" charset="0"/>
            </a:endParaRPr>
          </a:p>
          <a:p>
            <a:pPr defTabSz="1828800">
              <a:spcBef>
                <a:spcPts val="600"/>
              </a:spcBef>
              <a:buSzPct val="100000"/>
              <a:defRPr sz="1400">
                <a:latin typeface="+mn-lt"/>
                <a:ea typeface="+mn-ea"/>
                <a:cs typeface="+mn-cs"/>
                <a:sym typeface="Calibri"/>
              </a:defRPr>
            </a:pPr>
            <a:r>
              <a:rPr lang="en-US" sz="2000" dirty="0">
                <a:uFill>
                  <a:solidFill>
                    <a:srgbClr val="1B1B1B"/>
                  </a:solidFill>
                </a:uFill>
              </a:rPr>
              <a:t>Jan 13, 2026:  Action for President to determine approach for DRP Retirement Party: Possibly ad hoc committee or Program Committee to lead. </a:t>
            </a:r>
          </a:p>
          <a:p>
            <a:pPr defTabSz="1828800">
              <a:spcBef>
                <a:spcPts val="600"/>
              </a:spcBef>
              <a:buSzPct val="100000"/>
              <a:defRPr sz="1400">
                <a:latin typeface="+mn-lt"/>
                <a:ea typeface="+mn-ea"/>
                <a:cs typeface="+mn-cs"/>
                <a:sym typeface="Calibri"/>
              </a:defRPr>
            </a:pPr>
            <a:r>
              <a:rPr lang="en-US" sz="2000" dirty="0">
                <a:uFill>
                  <a:solidFill>
                    <a:srgbClr val="1B1B1B"/>
                  </a:solidFill>
                </a:uFill>
              </a:rPr>
              <a:t>Feb 2026 Update:  Ad Hoc Committee, Retirement Protocols (NASA/LAA), was established.  </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dirty="0">
                <a:uFill>
                  <a:solidFill>
                    <a:srgbClr val="1B1B1B"/>
                  </a:solidFill>
                </a:uFill>
              </a:rPr>
              <a:t>Rich Antcliff is the Committee Chair.  Expanding scope to include short and long term activities.  </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dirty="0">
                <a:uFill>
                  <a:solidFill>
                    <a:srgbClr val="1B1B1B"/>
                  </a:solidFill>
                </a:uFill>
              </a:rPr>
              <a:t>Committee Members:  Rich Antcliff, Jill Marlowe, Sharon Monica Jones, and </a:t>
            </a:r>
            <a:r>
              <a:rPr lang="en-US" sz="1800" dirty="0"/>
              <a:t>Christina Moats-Xavier</a:t>
            </a:r>
          </a:p>
          <a:p>
            <a:pPr defTabSz="1828800">
              <a:spcBef>
                <a:spcPts val="600"/>
              </a:spcBef>
              <a:buSzPct val="100000"/>
              <a:defRPr sz="1400">
                <a:latin typeface="+mn-lt"/>
                <a:ea typeface="+mn-ea"/>
                <a:cs typeface="+mn-cs"/>
                <a:sym typeface="Calibri"/>
              </a:defRPr>
            </a:pPr>
            <a:r>
              <a:rPr lang="en-US" sz="2000" b="1" i="1" u="sng" dirty="0">
                <a:uFill>
                  <a:solidFill>
                    <a:srgbClr val="1B1B1B"/>
                  </a:solidFill>
                </a:uFill>
              </a:rPr>
              <a:t>March 2026 Update:  Retirement Celebration – May 1</a:t>
            </a:r>
            <a:r>
              <a:rPr lang="en-US" sz="2000" b="1" i="1" u="sng" baseline="30000" dirty="0">
                <a:uFill>
                  <a:solidFill>
                    <a:srgbClr val="1B1B1B"/>
                  </a:solidFill>
                </a:uFill>
              </a:rPr>
              <a:t>st</a:t>
            </a:r>
            <a:r>
              <a:rPr lang="en-US" sz="2000" b="1" i="1" u="sng" dirty="0">
                <a:uFill>
                  <a:solidFill>
                    <a:srgbClr val="1B1B1B"/>
                  </a:solidFill>
                </a:uFill>
              </a:rPr>
              <a:t> @ 3:00 pm Reid Center</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Finalized initial plans with Steve Gayle (Office of the Director).</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Invite will go to employees who retired January 1, 2025 – January 31, 2026.</a:t>
            </a:r>
          </a:p>
          <a:p>
            <a:pPr lvl="2" defTabSz="1828800">
              <a:spcBef>
                <a:spcPts val="600"/>
              </a:spcBef>
              <a:buSzPct val="100000"/>
              <a:buFont typeface="Arial" panose="020B0604020202020204" pitchFamily="34" charset="0"/>
              <a:buChar char="•"/>
              <a:defRPr sz="1400">
                <a:latin typeface="+mn-lt"/>
                <a:ea typeface="+mn-ea"/>
                <a:cs typeface="+mn-cs"/>
                <a:sym typeface="Calibri"/>
              </a:defRPr>
            </a:pPr>
            <a:r>
              <a:rPr lang="en-US" sz="1600" i="1" dirty="0">
                <a:uFill>
                  <a:solidFill>
                    <a:srgbClr val="1B1B1B"/>
                  </a:solidFill>
                </a:uFill>
              </a:rPr>
              <a:t>Celebration Activities:  Employee recognition, Class of 2025 photo, &amp; light refreshments</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LAA members and Center employees will also be invited.</a:t>
            </a:r>
            <a:endParaRPr lang="en-US" sz="1800" i="1" dirty="0"/>
          </a:p>
        </p:txBody>
      </p:sp>
      <p:sp>
        <p:nvSpPr>
          <p:cNvPr id="3" name="Slide Number Placeholder 2">
            <a:extLst>
              <a:ext uri="{FF2B5EF4-FFF2-40B4-BE49-F238E27FC236}">
                <a16:creationId xmlns:a16="http://schemas.microsoft.com/office/drawing/2014/main" id="{74D334B2-74D3-E7F2-29DF-62A1BD1213F3}"/>
              </a:ext>
            </a:extLst>
          </p:cNvPr>
          <p:cNvSpPr>
            <a:spLocks noGrp="1"/>
          </p:cNvSpPr>
          <p:nvPr>
            <p:ph type="sldNum" sz="quarter" idx="12"/>
          </p:nvPr>
        </p:nvSpPr>
        <p:spPr/>
        <p:txBody>
          <a:bodyPr/>
          <a:lstStyle/>
          <a:p>
            <a:fld id="{992CF83D-39B8-4D33-9A80-A1323915AE17}" type="slidenum">
              <a:rPr lang="en-US" smtClean="0"/>
              <a:t>13</a:t>
            </a:fld>
            <a:endParaRPr lang="en-US" dirty="0"/>
          </a:p>
        </p:txBody>
      </p:sp>
    </p:spTree>
    <p:extLst>
      <p:ext uri="{BB962C8B-B14F-4D97-AF65-F5344CB8AC3E}">
        <p14:creationId xmlns:p14="http://schemas.microsoft.com/office/powerpoint/2010/main" val="331109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CD08-5D8F-6222-8C18-B3F6042279F3}"/>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EAC4254-B1F6-BF74-969C-B1EBF6395CAA}"/>
              </a:ext>
            </a:extLst>
          </p:cNvPr>
          <p:cNvCxnSpPr/>
          <p:nvPr/>
        </p:nvCxnSpPr>
        <p:spPr>
          <a:xfrm>
            <a:off x="611372" y="6849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205551-5DAE-D229-FC55-B407FA66ED0A}"/>
              </a:ext>
            </a:extLst>
          </p:cNvPr>
          <p:cNvSpPr>
            <a:spLocks noGrp="1"/>
          </p:cNvSpPr>
          <p:nvPr>
            <p:ph type="sldNum" sz="quarter" idx="12"/>
          </p:nvPr>
        </p:nvSpPr>
        <p:spPr/>
        <p:txBody>
          <a:bodyPr/>
          <a:lstStyle/>
          <a:p>
            <a:fld id="{992CF83D-39B8-4D33-9A80-A1323915AE17}" type="slidenum">
              <a:rPr lang="en-US" smtClean="0"/>
              <a:t>14</a:t>
            </a:fld>
            <a:endParaRPr lang="en-US"/>
          </a:p>
        </p:txBody>
      </p:sp>
      <p:sp>
        <p:nvSpPr>
          <p:cNvPr id="4" name="Content Placeholder 3">
            <a:extLst>
              <a:ext uri="{FF2B5EF4-FFF2-40B4-BE49-F238E27FC236}">
                <a16:creationId xmlns:a16="http://schemas.microsoft.com/office/drawing/2014/main" id="{C121FDE9-E009-55F4-EE78-C1388245E8C9}"/>
              </a:ext>
            </a:extLst>
          </p:cNvPr>
          <p:cNvSpPr txBox="1">
            <a:spLocks/>
          </p:cNvSpPr>
          <p:nvPr/>
        </p:nvSpPr>
        <p:spPr>
          <a:xfrm>
            <a:off x="317739" y="824954"/>
            <a:ext cx="8363416" cy="5854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i="1" dirty="0">
                <a:solidFill>
                  <a:srgbClr val="FB0007"/>
                </a:solidFill>
              </a:rPr>
              <a:t>February 21, 2026: Aerial Drone Competition</a:t>
            </a:r>
          </a:p>
          <a:p>
            <a:r>
              <a:rPr lang="en-US" sz="2000" dirty="0"/>
              <a:t>Thanks so much to everyone who volunteered at the Aerial Drone Competition on February 21, 2026.  Sharon Monica Jones, Louis Glaab, Lil Richwine, Kathy Ferrare, Linda Bangert, Mary DiJoseph, Dave Hinton, Lawrence Taylor, John Berry, and Christina Moats-Xavier volunteered a total of 58 hours that day and worked the check-in desk, served as a referee, pit administration, lunch assistance, inspection table support, and team queueing. </a:t>
            </a:r>
          </a:p>
          <a:p>
            <a:pPr marL="0" indent="0">
              <a:buNone/>
            </a:pPr>
            <a:endParaRPr lang="en-US" sz="1900" dirty="0"/>
          </a:p>
        </p:txBody>
      </p:sp>
      <p:sp>
        <p:nvSpPr>
          <p:cNvPr id="5" name="TextBox 4">
            <a:extLst>
              <a:ext uri="{FF2B5EF4-FFF2-40B4-BE49-F238E27FC236}">
                <a16:creationId xmlns:a16="http://schemas.microsoft.com/office/drawing/2014/main" id="{5B8783C7-9F1E-64E6-48A5-4995ED8FC7D4}"/>
              </a:ext>
            </a:extLst>
          </p:cNvPr>
          <p:cNvSpPr txBox="1"/>
          <p:nvPr/>
        </p:nvSpPr>
        <p:spPr>
          <a:xfrm>
            <a:off x="462845" y="89436"/>
            <a:ext cx="8218312" cy="523220"/>
          </a:xfrm>
          <a:prstGeom prst="rect">
            <a:avLst/>
          </a:prstGeom>
          <a:noFill/>
        </p:spPr>
        <p:txBody>
          <a:bodyPr wrap="square" rtlCol="0">
            <a:spAutoFit/>
          </a:bodyPr>
          <a:lstStyle/>
          <a:p>
            <a:pPr algn="ctr"/>
            <a:r>
              <a:rPr lang="en-US" sz="2800" dirty="0"/>
              <a:t>Vice President Report – Membership Involvement</a:t>
            </a:r>
          </a:p>
        </p:txBody>
      </p:sp>
      <p:pic>
        <p:nvPicPr>
          <p:cNvPr id="6" name="Picture 5">
            <a:extLst>
              <a:ext uri="{FF2B5EF4-FFF2-40B4-BE49-F238E27FC236}">
                <a16:creationId xmlns:a16="http://schemas.microsoft.com/office/drawing/2014/main" id="{C8881309-4803-883D-1E47-BE0D9050F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39" y="3605275"/>
            <a:ext cx="4109155" cy="2751076"/>
          </a:xfrm>
          <a:prstGeom prst="rect">
            <a:avLst/>
          </a:prstGeom>
        </p:spPr>
      </p:pic>
      <p:pic>
        <p:nvPicPr>
          <p:cNvPr id="12" name="Picture 11">
            <a:extLst>
              <a:ext uri="{FF2B5EF4-FFF2-40B4-BE49-F238E27FC236}">
                <a16:creationId xmlns:a16="http://schemas.microsoft.com/office/drawing/2014/main" id="{57A0A993-368C-EFB8-F6A5-11E33D189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130" y="3497976"/>
            <a:ext cx="3689025" cy="2965673"/>
          </a:xfrm>
          <a:prstGeom prst="rect">
            <a:avLst/>
          </a:prstGeom>
        </p:spPr>
      </p:pic>
    </p:spTree>
    <p:extLst>
      <p:ext uri="{BB962C8B-B14F-4D97-AF65-F5344CB8AC3E}">
        <p14:creationId xmlns:p14="http://schemas.microsoft.com/office/powerpoint/2010/main" val="182698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CFE53-E9E6-6F04-686D-C2E89589852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0C7D37A-41EA-A380-9D43-F5D4FF8B2490}"/>
              </a:ext>
            </a:extLst>
          </p:cNvPr>
          <p:cNvCxnSpPr/>
          <p:nvPr/>
        </p:nvCxnSpPr>
        <p:spPr>
          <a:xfrm>
            <a:off x="611372" y="6849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9C30A80-C564-B0BB-7747-E25BB30EC70A}"/>
              </a:ext>
            </a:extLst>
          </p:cNvPr>
          <p:cNvSpPr>
            <a:spLocks noGrp="1"/>
          </p:cNvSpPr>
          <p:nvPr>
            <p:ph type="sldNum" sz="quarter" idx="12"/>
          </p:nvPr>
        </p:nvSpPr>
        <p:spPr/>
        <p:txBody>
          <a:bodyPr/>
          <a:lstStyle/>
          <a:p>
            <a:fld id="{992CF83D-39B8-4D33-9A80-A1323915AE17}" type="slidenum">
              <a:rPr lang="en-US" smtClean="0"/>
              <a:t>15</a:t>
            </a:fld>
            <a:endParaRPr lang="en-US"/>
          </a:p>
        </p:txBody>
      </p:sp>
      <p:sp>
        <p:nvSpPr>
          <p:cNvPr id="4" name="Content Placeholder 3">
            <a:extLst>
              <a:ext uri="{FF2B5EF4-FFF2-40B4-BE49-F238E27FC236}">
                <a16:creationId xmlns:a16="http://schemas.microsoft.com/office/drawing/2014/main" id="{1F94E667-466C-C8A6-9B51-B8BF9C527155}"/>
              </a:ext>
            </a:extLst>
          </p:cNvPr>
          <p:cNvSpPr txBox="1">
            <a:spLocks/>
          </p:cNvSpPr>
          <p:nvPr/>
        </p:nvSpPr>
        <p:spPr>
          <a:xfrm>
            <a:off x="345581" y="755771"/>
            <a:ext cx="8363416" cy="5854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i="1" dirty="0">
                <a:solidFill>
                  <a:srgbClr val="FB0007"/>
                </a:solidFill>
              </a:rPr>
              <a:t>Langley Anniversary Orchestra</a:t>
            </a:r>
          </a:p>
          <a:p>
            <a:r>
              <a:rPr lang="en-US" dirty="0"/>
              <a:t>As part of NASA Langley’s celebration of the 250th Anniversary, they want to showcase the incredible musical talent within our center. </a:t>
            </a:r>
          </a:p>
          <a:p>
            <a:r>
              <a:rPr lang="en-US" dirty="0"/>
              <a:t>They are planning to assemble a special </a:t>
            </a:r>
            <a:r>
              <a:rPr lang="en-US" b="1" dirty="0"/>
              <a:t>Langley Anniversary Orchestra</a:t>
            </a:r>
            <a:r>
              <a:rPr lang="en-US" dirty="0"/>
              <a:t> and are inviting interested musicians to participate.</a:t>
            </a:r>
          </a:p>
          <a:p>
            <a:pPr marL="0" indent="0">
              <a:buNone/>
            </a:pPr>
            <a:r>
              <a:rPr lang="en-US" dirty="0"/>
              <a:t> </a:t>
            </a:r>
          </a:p>
          <a:p>
            <a:r>
              <a:rPr lang="en-US" b="1" i="1" dirty="0"/>
              <a:t>Dates:  In late July or early August, they anticipate holding:</a:t>
            </a:r>
          </a:p>
          <a:p>
            <a:pPr marL="800100" lvl="1" indent="-342900">
              <a:buFont typeface="Arial" panose="020B0604020202020204" pitchFamily="34" charset="0"/>
              <a:buChar char="•"/>
            </a:pPr>
            <a:r>
              <a:rPr lang="en-US" sz="2400" b="1" i="1" dirty="0"/>
              <a:t>One afternoon rehearsal</a:t>
            </a:r>
          </a:p>
          <a:p>
            <a:pPr marL="800100" lvl="1" indent="-342900">
              <a:buFont typeface="Arial" panose="020B0604020202020204" pitchFamily="34" charset="0"/>
              <a:buChar char="•"/>
            </a:pPr>
            <a:r>
              <a:rPr lang="en-US" sz="2400" b="1" i="1" dirty="0"/>
              <a:t>A dress rehearsal the day of the concert </a:t>
            </a:r>
          </a:p>
          <a:p>
            <a:pPr marL="800100" lvl="1" indent="-342900">
              <a:buFont typeface="Arial" panose="020B0604020202020204" pitchFamily="34" charset="0"/>
              <a:buChar char="•"/>
            </a:pPr>
            <a:r>
              <a:rPr lang="en-US" sz="2400" b="1" i="1" dirty="0"/>
              <a:t>A late afternoon or evening concert</a:t>
            </a:r>
          </a:p>
          <a:p>
            <a:pPr marL="800100" lvl="1" indent="-342900">
              <a:buFont typeface="Arial" panose="020B0604020202020204" pitchFamily="34" charset="0"/>
              <a:buChar char="•"/>
            </a:pPr>
            <a:endParaRPr lang="en-US" sz="2400" i="1" dirty="0"/>
          </a:p>
          <a:p>
            <a:pPr marL="285750" indent="-342900"/>
            <a:r>
              <a:rPr lang="en-US" sz="2800" i="1" dirty="0"/>
              <a:t>The LAA will be sending out a request soon for members to sign up. </a:t>
            </a:r>
          </a:p>
          <a:p>
            <a:pPr marL="0" indent="0">
              <a:buNone/>
            </a:pPr>
            <a:endParaRPr lang="en-US" sz="1900" dirty="0"/>
          </a:p>
        </p:txBody>
      </p:sp>
      <p:sp>
        <p:nvSpPr>
          <p:cNvPr id="5" name="TextBox 4">
            <a:extLst>
              <a:ext uri="{FF2B5EF4-FFF2-40B4-BE49-F238E27FC236}">
                <a16:creationId xmlns:a16="http://schemas.microsoft.com/office/drawing/2014/main" id="{BB7145C5-7856-A592-AC45-322A9D1F10BA}"/>
              </a:ext>
            </a:extLst>
          </p:cNvPr>
          <p:cNvSpPr txBox="1"/>
          <p:nvPr/>
        </p:nvSpPr>
        <p:spPr>
          <a:xfrm>
            <a:off x="462845" y="89436"/>
            <a:ext cx="8218312" cy="523220"/>
          </a:xfrm>
          <a:prstGeom prst="rect">
            <a:avLst/>
          </a:prstGeom>
          <a:noFill/>
        </p:spPr>
        <p:txBody>
          <a:bodyPr wrap="square" rtlCol="0">
            <a:spAutoFit/>
          </a:bodyPr>
          <a:lstStyle/>
          <a:p>
            <a:pPr algn="ctr"/>
            <a:r>
              <a:rPr lang="en-US" sz="2800" dirty="0"/>
              <a:t>Vice President Report – Membership Involvement</a:t>
            </a:r>
          </a:p>
        </p:txBody>
      </p:sp>
      <p:pic>
        <p:nvPicPr>
          <p:cNvPr id="8" name="Graphic 7" descr="Music notes with solid fill">
            <a:extLst>
              <a:ext uri="{FF2B5EF4-FFF2-40B4-BE49-F238E27FC236}">
                <a16:creationId xmlns:a16="http://schemas.microsoft.com/office/drawing/2014/main" id="{1562D0D4-E34A-A364-7D2A-FE26424FAF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6755" y="5441951"/>
            <a:ext cx="914400" cy="914400"/>
          </a:xfrm>
          <a:prstGeom prst="rect">
            <a:avLst/>
          </a:prstGeom>
        </p:spPr>
      </p:pic>
      <p:pic>
        <p:nvPicPr>
          <p:cNvPr id="10" name="Graphic 9" descr="Electric guitar with solid fill">
            <a:extLst>
              <a:ext uri="{FF2B5EF4-FFF2-40B4-BE49-F238E27FC236}">
                <a16:creationId xmlns:a16="http://schemas.microsoft.com/office/drawing/2014/main" id="{5C71A84B-4081-1992-B350-2E00EB72A6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4568" y="4273460"/>
            <a:ext cx="914400" cy="914400"/>
          </a:xfrm>
          <a:prstGeom prst="rect">
            <a:avLst/>
          </a:prstGeom>
        </p:spPr>
      </p:pic>
      <p:pic>
        <p:nvPicPr>
          <p:cNvPr id="13" name="Graphic 12" descr="Treble clef outline">
            <a:extLst>
              <a:ext uri="{FF2B5EF4-FFF2-40B4-BE49-F238E27FC236}">
                <a16:creationId xmlns:a16="http://schemas.microsoft.com/office/drawing/2014/main" id="{2AA8C645-5650-4194-3C6C-52C6C15633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4597" y="4273460"/>
            <a:ext cx="914400" cy="914400"/>
          </a:xfrm>
          <a:prstGeom prst="rect">
            <a:avLst/>
          </a:prstGeom>
        </p:spPr>
      </p:pic>
    </p:spTree>
    <p:extLst>
      <p:ext uri="{BB962C8B-B14F-4D97-AF65-F5344CB8AC3E}">
        <p14:creationId xmlns:p14="http://schemas.microsoft.com/office/powerpoint/2010/main" val="568258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CCD08-5D8F-6222-8C18-B3F6042279F3}"/>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EAC4254-B1F6-BF74-969C-B1EBF6395CAA}"/>
              </a:ext>
            </a:extLst>
          </p:cNvPr>
          <p:cNvCxnSpPr/>
          <p:nvPr/>
        </p:nvCxnSpPr>
        <p:spPr>
          <a:xfrm>
            <a:off x="611371" y="641360"/>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205551-5DAE-D229-FC55-B407FA66ED0A}"/>
              </a:ext>
            </a:extLst>
          </p:cNvPr>
          <p:cNvSpPr>
            <a:spLocks noGrp="1"/>
          </p:cNvSpPr>
          <p:nvPr>
            <p:ph type="sldNum" sz="quarter" idx="12"/>
          </p:nvPr>
        </p:nvSpPr>
        <p:spPr/>
        <p:txBody>
          <a:bodyPr/>
          <a:lstStyle/>
          <a:p>
            <a:fld id="{992CF83D-39B8-4D33-9A80-A1323915AE17}" type="slidenum">
              <a:rPr lang="en-US" smtClean="0"/>
              <a:t>16</a:t>
            </a:fld>
            <a:endParaRPr lang="en-US"/>
          </a:p>
        </p:txBody>
      </p:sp>
      <p:sp>
        <p:nvSpPr>
          <p:cNvPr id="4" name="Content Placeholder 3">
            <a:extLst>
              <a:ext uri="{FF2B5EF4-FFF2-40B4-BE49-F238E27FC236}">
                <a16:creationId xmlns:a16="http://schemas.microsoft.com/office/drawing/2014/main" id="{C121FDE9-E009-55F4-EE78-C1388245E8C9}"/>
              </a:ext>
            </a:extLst>
          </p:cNvPr>
          <p:cNvSpPr txBox="1">
            <a:spLocks/>
          </p:cNvSpPr>
          <p:nvPr/>
        </p:nvSpPr>
        <p:spPr>
          <a:xfrm>
            <a:off x="390291" y="641360"/>
            <a:ext cx="8363416" cy="5963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58838">
              <a:lnSpc>
                <a:spcPct val="100000"/>
              </a:lnSpc>
              <a:spcBef>
                <a:spcPts val="0"/>
              </a:spcBef>
              <a:buNone/>
            </a:pPr>
            <a:endParaRPr lang="en-US" sz="1200" dirty="0"/>
          </a:p>
          <a:p>
            <a:pPr marL="0" lvl="1" indent="0">
              <a:lnSpc>
                <a:spcPct val="100000"/>
              </a:lnSpc>
              <a:spcBef>
                <a:spcPts val="0"/>
              </a:spcBef>
              <a:buNone/>
            </a:pPr>
            <a:r>
              <a:rPr lang="en-US" sz="2200" b="1" i="1" dirty="0">
                <a:solidFill>
                  <a:srgbClr val="FF0000"/>
                </a:solidFill>
                <a:latin typeface="Public Sans Web"/>
              </a:rPr>
              <a:t>March 10, 2026: </a:t>
            </a:r>
          </a:p>
          <a:p>
            <a:pPr marL="803275" lvl="2" indent="-342900">
              <a:lnSpc>
                <a:spcPct val="100000"/>
              </a:lnSpc>
              <a:spcBef>
                <a:spcPts val="0"/>
              </a:spcBef>
              <a:buFont typeface="Arial" panose="020B0604020202020204" pitchFamily="34" charset="0"/>
              <a:buChar char="•"/>
            </a:pPr>
            <a:r>
              <a:rPr lang="en-US" sz="2000" dirty="0"/>
              <a:t>The State of the Center –presentation by Dr. Trina Dyal, Acting Center Director, NASA Langley</a:t>
            </a:r>
          </a:p>
          <a:p>
            <a:pPr marL="803275" lvl="2" indent="-342900">
              <a:lnSpc>
                <a:spcPct val="100000"/>
              </a:lnSpc>
              <a:spcBef>
                <a:spcPts val="0"/>
              </a:spcBef>
              <a:buFont typeface="Arial" panose="020B0604020202020204" pitchFamily="34" charset="0"/>
              <a:buChar char="•"/>
            </a:pPr>
            <a:endParaRPr lang="en-US" sz="1200" b="1" i="1" dirty="0">
              <a:solidFill>
                <a:srgbClr val="FF0000"/>
              </a:solidFill>
            </a:endParaRPr>
          </a:p>
          <a:p>
            <a:pPr marL="0" indent="0" defTabSz="858838">
              <a:lnSpc>
                <a:spcPct val="100000"/>
              </a:lnSpc>
              <a:spcBef>
                <a:spcPts val="0"/>
              </a:spcBef>
              <a:buNone/>
            </a:pPr>
            <a:r>
              <a:rPr lang="en-US" sz="2200" b="1" i="1" dirty="0">
                <a:solidFill>
                  <a:srgbClr val="FF0000"/>
                </a:solidFill>
              </a:rPr>
              <a:t>Upcoming Speakers:</a:t>
            </a:r>
          </a:p>
          <a:p>
            <a:pPr marL="457200" indent="0" defTabSz="858838">
              <a:lnSpc>
                <a:spcPct val="100000"/>
              </a:lnSpc>
              <a:spcBef>
                <a:spcPts val="0"/>
              </a:spcBef>
              <a:buNone/>
            </a:pPr>
            <a:endParaRPr lang="en-US" sz="2000" dirty="0"/>
          </a:p>
          <a:p>
            <a:pPr marL="800100" indent="-342900" defTabSz="858838">
              <a:lnSpc>
                <a:spcPct val="100000"/>
              </a:lnSpc>
              <a:spcBef>
                <a:spcPts val="0"/>
              </a:spcBef>
            </a:pPr>
            <a:r>
              <a:rPr lang="en-US" sz="2000" dirty="0"/>
              <a:t>April 14, 2026 -- Rick Ross (LAA Member):  Charlatans, Swindlers and Bilks</a:t>
            </a:r>
          </a:p>
          <a:p>
            <a:pPr marL="800100" indent="-342900" defTabSz="858838">
              <a:lnSpc>
                <a:spcPct val="100000"/>
              </a:lnSpc>
              <a:spcBef>
                <a:spcPts val="0"/>
              </a:spcBef>
            </a:pPr>
            <a:endParaRPr lang="en-US" sz="2000" dirty="0"/>
          </a:p>
          <a:p>
            <a:pPr marL="796925" indent="-339725" defTabSz="858838">
              <a:lnSpc>
                <a:spcPct val="100000"/>
              </a:lnSpc>
              <a:spcBef>
                <a:spcPts val="0"/>
              </a:spcBef>
            </a:pPr>
            <a:r>
              <a:rPr lang="en-US" sz="2000" dirty="0"/>
              <a:t>May 12, 2026 -- </a:t>
            </a:r>
            <a:r>
              <a:rPr lang="en-US" sz="2000" dirty="0" err="1"/>
              <a:t>Quesst</a:t>
            </a:r>
            <a:r>
              <a:rPr lang="en-US" sz="2000" dirty="0"/>
              <a:t> Project Update:  X-59 Soars: A New Era in Supersonic Flight Begins presentation by Lori </a:t>
            </a:r>
            <a:r>
              <a:rPr lang="en-US" sz="2000" dirty="0" err="1"/>
              <a:t>Ozoroski</a:t>
            </a:r>
            <a:r>
              <a:rPr lang="en-US" sz="2000" dirty="0"/>
              <a:t>, NASA Langley </a:t>
            </a:r>
          </a:p>
          <a:p>
            <a:pPr marL="796925" indent="-339725" defTabSz="858838">
              <a:lnSpc>
                <a:spcPct val="100000"/>
              </a:lnSpc>
              <a:spcBef>
                <a:spcPts val="0"/>
              </a:spcBef>
            </a:pPr>
            <a:endParaRPr lang="en-US" sz="2000" dirty="0"/>
          </a:p>
          <a:p>
            <a:pPr lvl="1" defTabSz="858838">
              <a:lnSpc>
                <a:spcPct val="100000"/>
              </a:lnSpc>
              <a:spcBef>
                <a:spcPts val="0"/>
              </a:spcBef>
              <a:buFont typeface="Arial" panose="020B0604020202020204" pitchFamily="34" charset="0"/>
              <a:buChar char="•"/>
            </a:pPr>
            <a:r>
              <a:rPr lang="en-US" dirty="0"/>
              <a:t>June 9, 2026 -- NASA Langley’s Air Traffic Operation Laboratory presentation by Neil O’Connor (LAA Member) - Tour details to follow.</a:t>
            </a:r>
          </a:p>
          <a:p>
            <a:pPr lvl="1" defTabSz="858838">
              <a:lnSpc>
                <a:spcPct val="100000"/>
              </a:lnSpc>
              <a:spcBef>
                <a:spcPts val="0"/>
              </a:spcBef>
              <a:buFont typeface="Arial" panose="020B0604020202020204" pitchFamily="34" charset="0"/>
              <a:buChar char="•"/>
            </a:pPr>
            <a:endParaRPr lang="en-US" dirty="0"/>
          </a:p>
          <a:p>
            <a:pPr lvl="1" defTabSz="858838">
              <a:lnSpc>
                <a:spcPct val="100000"/>
              </a:lnSpc>
              <a:spcBef>
                <a:spcPts val="0"/>
              </a:spcBef>
              <a:buFont typeface="Arial" panose="020B0604020202020204" pitchFamily="34" charset="0"/>
              <a:buChar char="•"/>
            </a:pPr>
            <a:r>
              <a:rPr lang="en-US" dirty="0"/>
              <a:t>July 14, 2026 -- LAA Picnic – Details to follow!</a:t>
            </a:r>
          </a:p>
          <a:p>
            <a:pPr lvl="1" defTabSz="858838">
              <a:lnSpc>
                <a:spcPct val="100000"/>
              </a:lnSpc>
              <a:spcBef>
                <a:spcPts val="0"/>
              </a:spcBef>
              <a:buFont typeface="Arial" panose="020B0604020202020204" pitchFamily="34" charset="0"/>
              <a:buChar char="•"/>
            </a:pPr>
            <a:endParaRPr lang="en-US" dirty="0"/>
          </a:p>
          <a:p>
            <a:pPr marL="0" lvl="1" indent="0" algn="ctr" defTabSz="858838">
              <a:lnSpc>
                <a:spcPct val="100000"/>
              </a:lnSpc>
              <a:spcBef>
                <a:spcPts val="0"/>
              </a:spcBef>
              <a:buNone/>
            </a:pPr>
            <a:r>
              <a:rPr lang="en-US" sz="2100" b="1" i="1" dirty="0"/>
              <a:t>Interested in volunteering to organize a Tour or Event this Fall?</a:t>
            </a:r>
          </a:p>
          <a:p>
            <a:pPr marL="0" lvl="1" indent="0" algn="ctr" defTabSz="858838">
              <a:lnSpc>
                <a:spcPct val="100000"/>
              </a:lnSpc>
              <a:spcBef>
                <a:spcPts val="0"/>
              </a:spcBef>
              <a:buNone/>
            </a:pPr>
            <a:r>
              <a:rPr lang="en-US" sz="2100" b="1" i="1" dirty="0"/>
              <a:t>Please contact Susan McClain.</a:t>
            </a:r>
          </a:p>
          <a:p>
            <a:pPr marL="0" indent="0" defTabSz="858838">
              <a:lnSpc>
                <a:spcPct val="100000"/>
              </a:lnSpc>
              <a:spcBef>
                <a:spcPts val="0"/>
              </a:spcBef>
              <a:buNone/>
            </a:pPr>
            <a:endParaRPr lang="en-US" sz="1200" b="1" i="1" dirty="0"/>
          </a:p>
          <a:p>
            <a:pPr marL="796925" indent="-339725" defTabSz="858838">
              <a:lnSpc>
                <a:spcPct val="100000"/>
              </a:lnSpc>
              <a:spcBef>
                <a:spcPts val="0"/>
              </a:spcBef>
            </a:pPr>
            <a:endParaRPr lang="en-US" sz="2000" dirty="0"/>
          </a:p>
          <a:p>
            <a:pPr marL="796925" indent="-339725" defTabSz="858838">
              <a:lnSpc>
                <a:spcPct val="100000"/>
              </a:lnSpc>
              <a:spcBef>
                <a:spcPts val="0"/>
              </a:spcBef>
            </a:pPr>
            <a:endParaRPr lang="en-US" sz="2000" dirty="0"/>
          </a:p>
          <a:p>
            <a:pPr marL="0" indent="0" defTabSz="858838">
              <a:lnSpc>
                <a:spcPct val="100000"/>
              </a:lnSpc>
              <a:spcBef>
                <a:spcPts val="0"/>
              </a:spcBef>
              <a:buNone/>
            </a:pPr>
            <a:endParaRPr lang="en-US" sz="2200" b="1" i="1" dirty="0">
              <a:solidFill>
                <a:srgbClr val="FF0000"/>
              </a:solidFill>
            </a:endParaRPr>
          </a:p>
        </p:txBody>
      </p:sp>
      <p:sp>
        <p:nvSpPr>
          <p:cNvPr id="5" name="TextBox 4">
            <a:extLst>
              <a:ext uri="{FF2B5EF4-FFF2-40B4-BE49-F238E27FC236}">
                <a16:creationId xmlns:a16="http://schemas.microsoft.com/office/drawing/2014/main" id="{5B8783C7-9F1E-64E6-48A5-4995ED8FC7D4}"/>
              </a:ext>
            </a:extLst>
          </p:cNvPr>
          <p:cNvSpPr txBox="1"/>
          <p:nvPr/>
        </p:nvSpPr>
        <p:spPr>
          <a:xfrm>
            <a:off x="535395" y="106878"/>
            <a:ext cx="8218312" cy="523220"/>
          </a:xfrm>
          <a:prstGeom prst="rect">
            <a:avLst/>
          </a:prstGeom>
          <a:noFill/>
        </p:spPr>
        <p:txBody>
          <a:bodyPr wrap="square" rtlCol="0">
            <a:spAutoFit/>
          </a:bodyPr>
          <a:lstStyle/>
          <a:p>
            <a:pPr algn="ctr"/>
            <a:r>
              <a:rPr lang="en-US" sz="2800" dirty="0"/>
              <a:t>Vice President Report – Upcoming Events</a:t>
            </a:r>
          </a:p>
        </p:txBody>
      </p:sp>
    </p:spTree>
    <p:extLst>
      <p:ext uri="{BB962C8B-B14F-4D97-AF65-F5344CB8AC3E}">
        <p14:creationId xmlns:p14="http://schemas.microsoft.com/office/powerpoint/2010/main" val="148816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C5B8-5769-06DF-B6BF-60AAB2D2F661}"/>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7CE6E0-80F4-0B20-34BF-C3FBE28E19A2}"/>
              </a:ext>
            </a:extLst>
          </p:cNvPr>
          <p:cNvCxnSpPr/>
          <p:nvPr/>
        </p:nvCxnSpPr>
        <p:spPr>
          <a:xfrm>
            <a:off x="611371" y="81581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603AB00-FF19-7554-B1AD-C45FE384B762}"/>
              </a:ext>
            </a:extLst>
          </p:cNvPr>
          <p:cNvSpPr>
            <a:spLocks noGrp="1"/>
          </p:cNvSpPr>
          <p:nvPr>
            <p:ph type="sldNum" sz="quarter" idx="12"/>
          </p:nvPr>
        </p:nvSpPr>
        <p:spPr>
          <a:xfrm>
            <a:off x="8003568" y="6356351"/>
            <a:ext cx="511781" cy="365125"/>
          </a:xfrm>
        </p:spPr>
        <p:txBody>
          <a:bodyPr/>
          <a:lstStyle/>
          <a:p>
            <a:fld id="{992CF83D-39B8-4D33-9A80-A1323915AE17}" type="slidenum">
              <a:rPr lang="en-US" smtClean="0"/>
              <a:t>17</a:t>
            </a:fld>
            <a:endParaRPr lang="en-US" dirty="0"/>
          </a:p>
        </p:txBody>
      </p:sp>
      <p:sp>
        <p:nvSpPr>
          <p:cNvPr id="5" name="Content Placeholder 3">
            <a:extLst>
              <a:ext uri="{FF2B5EF4-FFF2-40B4-BE49-F238E27FC236}">
                <a16:creationId xmlns:a16="http://schemas.microsoft.com/office/drawing/2014/main" id="{D3C89C8E-16CE-7E65-A940-5394308CB34E}"/>
              </a:ext>
            </a:extLst>
          </p:cNvPr>
          <p:cNvSpPr txBox="1">
            <a:spLocks/>
          </p:cNvSpPr>
          <p:nvPr/>
        </p:nvSpPr>
        <p:spPr>
          <a:xfrm>
            <a:off x="531629" y="960985"/>
            <a:ext cx="7921256" cy="5842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025" lvl="1" indent="0" algn="ctr">
              <a:lnSpc>
                <a:spcPct val="100000"/>
              </a:lnSpc>
              <a:spcBef>
                <a:spcPts val="0"/>
              </a:spcBef>
              <a:buNone/>
            </a:pPr>
            <a:endParaRPr lang="en-US" sz="2400" b="1" dirty="0">
              <a:solidFill>
                <a:srgbClr val="000000"/>
              </a:solidFill>
              <a:latin typeface="Aptos" panose="020B0004020202020204" pitchFamily="34" charset="0"/>
            </a:endParaRPr>
          </a:p>
          <a:p>
            <a:pPr marL="454025" lvl="1" indent="0" algn="ctr">
              <a:lnSpc>
                <a:spcPct val="100000"/>
              </a:lnSpc>
              <a:spcBef>
                <a:spcPts val="0"/>
              </a:spcBef>
              <a:buNone/>
            </a:pPr>
            <a:endParaRPr lang="en-US" sz="2800" b="1" dirty="0"/>
          </a:p>
          <a:p>
            <a:pPr marL="454025" lvl="1" indent="0" algn="ctr">
              <a:lnSpc>
                <a:spcPct val="100000"/>
              </a:lnSpc>
              <a:spcBef>
                <a:spcPts val="0"/>
              </a:spcBef>
              <a:buNone/>
            </a:pPr>
            <a:endParaRPr lang="en-US" sz="2400" b="1" dirty="0"/>
          </a:p>
        </p:txBody>
      </p:sp>
      <p:sp>
        <p:nvSpPr>
          <p:cNvPr id="6" name="TextBox 5">
            <a:extLst>
              <a:ext uri="{FF2B5EF4-FFF2-40B4-BE49-F238E27FC236}">
                <a16:creationId xmlns:a16="http://schemas.microsoft.com/office/drawing/2014/main" id="{01FF41FA-4CB2-C8AA-9AE2-92981A81EF1F}"/>
              </a:ext>
            </a:extLst>
          </p:cNvPr>
          <p:cNvSpPr txBox="1"/>
          <p:nvPr/>
        </p:nvSpPr>
        <p:spPr>
          <a:xfrm>
            <a:off x="611371" y="98841"/>
            <a:ext cx="8218312" cy="646331"/>
          </a:xfrm>
          <a:prstGeom prst="rect">
            <a:avLst/>
          </a:prstGeom>
          <a:noFill/>
        </p:spPr>
        <p:txBody>
          <a:bodyPr wrap="square" rtlCol="0">
            <a:spAutoFit/>
          </a:bodyPr>
          <a:lstStyle/>
          <a:p>
            <a:pPr algn="ctr"/>
            <a:r>
              <a:rPr lang="en-US" sz="3600" dirty="0"/>
              <a:t>Today’s Speaker</a:t>
            </a:r>
          </a:p>
        </p:txBody>
      </p:sp>
      <p:pic>
        <p:nvPicPr>
          <p:cNvPr id="8" name="Picture 7">
            <a:extLst>
              <a:ext uri="{FF2B5EF4-FFF2-40B4-BE49-F238E27FC236}">
                <a16:creationId xmlns:a16="http://schemas.microsoft.com/office/drawing/2014/main" id="{F6C0B449-7AAF-73EB-25DD-E2F01CEFA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186" y="1267205"/>
            <a:ext cx="2785383" cy="3194593"/>
          </a:xfrm>
          <a:prstGeom prst="rect">
            <a:avLst/>
          </a:prstGeom>
        </p:spPr>
      </p:pic>
      <p:sp>
        <p:nvSpPr>
          <p:cNvPr id="9" name="TextBox 8">
            <a:extLst>
              <a:ext uri="{FF2B5EF4-FFF2-40B4-BE49-F238E27FC236}">
                <a16:creationId xmlns:a16="http://schemas.microsoft.com/office/drawing/2014/main" id="{9F4DABF5-F327-B333-6ABE-6675117021EA}"/>
              </a:ext>
            </a:extLst>
          </p:cNvPr>
          <p:cNvSpPr txBox="1"/>
          <p:nvPr/>
        </p:nvSpPr>
        <p:spPr>
          <a:xfrm>
            <a:off x="2856398" y="4973685"/>
            <a:ext cx="3431202" cy="923330"/>
          </a:xfrm>
          <a:prstGeom prst="rect">
            <a:avLst/>
          </a:prstGeom>
          <a:noFill/>
        </p:spPr>
        <p:txBody>
          <a:bodyPr wrap="square" rtlCol="0">
            <a:spAutoFit/>
          </a:bodyPr>
          <a:lstStyle/>
          <a:p>
            <a:pPr algn="ctr"/>
            <a:r>
              <a:rPr lang="en-US" b="1" dirty="0"/>
              <a:t>Dr. Trina Dyal</a:t>
            </a:r>
          </a:p>
          <a:p>
            <a:pPr algn="ctr"/>
            <a:r>
              <a:rPr lang="en-US" b="1" dirty="0"/>
              <a:t>Acting Center Director</a:t>
            </a:r>
          </a:p>
          <a:p>
            <a:pPr algn="ctr"/>
            <a:r>
              <a:rPr lang="en-US" b="1" dirty="0"/>
              <a:t>NASA Langley Research Center </a:t>
            </a:r>
          </a:p>
        </p:txBody>
      </p:sp>
    </p:spTree>
    <p:extLst>
      <p:ext uri="{BB962C8B-B14F-4D97-AF65-F5344CB8AC3E}">
        <p14:creationId xmlns:p14="http://schemas.microsoft.com/office/powerpoint/2010/main" val="269180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DBDF-66D7-9EFE-BA42-F46B2F67E400}"/>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046996A-64CD-396F-F9C0-2BEB2504863B}"/>
              </a:ext>
            </a:extLst>
          </p:cNvPr>
          <p:cNvCxnSpPr>
            <a:cxnSpLocks/>
          </p:cNvCxnSpPr>
          <p:nvPr/>
        </p:nvCxnSpPr>
        <p:spPr>
          <a:xfrm>
            <a:off x="1251857" y="797316"/>
            <a:ext cx="6749143"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99F6DF-5FD2-9FBF-2771-C9961A6296F0}"/>
              </a:ext>
            </a:extLst>
          </p:cNvPr>
          <p:cNvSpPr txBox="1"/>
          <p:nvPr/>
        </p:nvSpPr>
        <p:spPr>
          <a:xfrm>
            <a:off x="544406" y="27875"/>
            <a:ext cx="8055187" cy="769441"/>
          </a:xfrm>
          <a:prstGeom prst="rect">
            <a:avLst/>
          </a:prstGeom>
          <a:noFill/>
        </p:spPr>
        <p:txBody>
          <a:bodyPr wrap="square" rtlCol="0">
            <a:spAutoFit/>
          </a:bodyPr>
          <a:lstStyle/>
          <a:p>
            <a:pPr algn="ctr"/>
            <a:r>
              <a:rPr lang="en-US" sz="2400" dirty="0"/>
              <a:t>LAA General Membership Meeting – March 10, 2026</a:t>
            </a:r>
          </a:p>
          <a:p>
            <a:pPr algn="ctr"/>
            <a:r>
              <a:rPr lang="en-US" sz="2000" b="1" dirty="0"/>
              <a:t>11:30 PM to 1:00 PM - Update</a:t>
            </a:r>
            <a:endParaRPr lang="en-US" sz="1600" b="1" dirty="0">
              <a:highlight>
                <a:srgbClr val="FFFF00"/>
              </a:highlight>
            </a:endParaRPr>
          </a:p>
        </p:txBody>
      </p:sp>
      <p:sp>
        <p:nvSpPr>
          <p:cNvPr id="2" name="Content Placeholder 3">
            <a:extLst>
              <a:ext uri="{FF2B5EF4-FFF2-40B4-BE49-F238E27FC236}">
                <a16:creationId xmlns:a16="http://schemas.microsoft.com/office/drawing/2014/main" id="{A91C5A8C-D049-5B4A-BCC4-D7A6FA408727}"/>
              </a:ext>
            </a:extLst>
          </p:cNvPr>
          <p:cNvSpPr txBox="1">
            <a:spLocks/>
          </p:cNvSpPr>
          <p:nvPr/>
        </p:nvSpPr>
        <p:spPr>
          <a:xfrm>
            <a:off x="280466" y="776879"/>
            <a:ext cx="8583065" cy="60532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Welcome &amp; President’s Report:  </a:t>
            </a:r>
            <a:r>
              <a:rPr lang="en-US" sz="1700" dirty="0">
                <a:effectLst/>
                <a:ea typeface="Calibri" panose="020F0502020204030204" pitchFamily="34" charset="0"/>
                <a:cs typeface="Times New Roman" panose="02020603050405020304" pitchFamily="18" charset="0"/>
              </a:rPr>
              <a:t>Kathy Ferrare</a:t>
            </a:r>
          </a:p>
          <a:p>
            <a:pPr marL="0" lvl="1" indent="0">
              <a:lnSpc>
                <a:spcPct val="100000"/>
              </a:lnSpc>
              <a:spcBef>
                <a:spcPts val="0"/>
              </a:spcBef>
              <a:buNone/>
            </a:pPr>
            <a:endParaRPr lang="en-US" sz="1700" b="1" dirty="0"/>
          </a:p>
          <a:p>
            <a:pPr marL="285750" lvl="1">
              <a:lnSpc>
                <a:spcPct val="100000"/>
              </a:lnSpc>
              <a:spcBef>
                <a:spcPts val="0"/>
              </a:spcBef>
              <a:buFont typeface="Arial" panose="020B0604020202020204" pitchFamily="34" charset="0"/>
              <a:buChar char="•"/>
            </a:pPr>
            <a:r>
              <a:rPr lang="en-US" sz="1700" b="1" dirty="0"/>
              <a:t>Secretary’s Report:</a:t>
            </a:r>
            <a:r>
              <a:rPr lang="en-US" sz="1700" dirty="0"/>
              <a:t> Jill Marlowe</a:t>
            </a:r>
          </a:p>
          <a:p>
            <a:pPr marL="0" lvl="1" indent="0">
              <a:lnSpc>
                <a:spcPct val="100000"/>
              </a:lnSpc>
              <a:spcBef>
                <a:spcPts val="0"/>
              </a:spcBef>
              <a:buNone/>
            </a:pPr>
            <a:endParaRPr lang="en-US" sz="1700" b="1" dirty="0"/>
          </a:p>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Treasurer’s Report / Ad Hoc Committee – Donation Guidelines/Process</a:t>
            </a:r>
            <a:r>
              <a:rPr lang="en-US" sz="1700" b="1" dirty="0">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Ray Rhew</a:t>
            </a:r>
          </a:p>
          <a:p>
            <a:pPr marL="285750" lvl="1" indent="-285750">
              <a:lnSpc>
                <a:spcPct val="100000"/>
              </a:lnSpc>
              <a:spcBef>
                <a:spcPts val="0"/>
              </a:spcBef>
              <a:buFont typeface="Arial" panose="020B0604020202020204" pitchFamily="34" charset="0"/>
              <a:buChar char="•"/>
            </a:pPr>
            <a:endParaRPr lang="en-US" sz="1700" b="1" dirty="0">
              <a:effectLst/>
              <a:ea typeface="Calibri" panose="020F0502020204030204" pitchFamily="34" charset="0"/>
              <a:cs typeface="Times New Roman" panose="02020603050405020304" pitchFamily="18" charset="0"/>
            </a:endParaRPr>
          </a:p>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Communication</a:t>
            </a:r>
            <a:r>
              <a:rPr lang="en-US" sz="1700" b="1" dirty="0">
                <a:solidFill>
                  <a:schemeClr val="accent5">
                    <a:lumMod val="75000"/>
                  </a:schemeClr>
                </a:solidFill>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imes New Roman" panose="02020603050405020304" pitchFamily="18" charset="0"/>
              </a:rPr>
              <a:t>Report: </a:t>
            </a:r>
            <a:r>
              <a:rPr lang="en-US" sz="1700" dirty="0">
                <a:effectLst/>
                <a:ea typeface="Calibri" panose="020F0502020204030204" pitchFamily="34" charset="0"/>
                <a:cs typeface="Times New Roman" panose="02020603050405020304" pitchFamily="18" charset="0"/>
              </a:rPr>
              <a:t>Dick Hueschen</a:t>
            </a:r>
          </a:p>
          <a:p>
            <a:pPr marL="0" lvl="1" indent="0">
              <a:lnSpc>
                <a:spcPct val="100000"/>
              </a:lnSpc>
              <a:spcBef>
                <a:spcPts val="0"/>
              </a:spcBef>
              <a:buNone/>
            </a:pPr>
            <a:endParaRPr lang="en-US" sz="1700" dirty="0">
              <a:ea typeface="Calibri" panose="020F0502020204030204" pitchFamily="34" charset="0"/>
              <a:cs typeface="Times New Roman" panose="02020603050405020304" pitchFamily="18" charset="0"/>
            </a:endParaRPr>
          </a:p>
          <a:p>
            <a:pPr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Committee Reports:</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Membership</a:t>
            </a:r>
            <a:r>
              <a:rPr lang="en-US" sz="1700" dirty="0">
                <a:ea typeface="Calibri" panose="020F0502020204030204" pitchFamily="34" charset="0"/>
                <a:cs typeface="Times New Roman" panose="02020603050405020304" pitchFamily="18" charset="0"/>
              </a:rPr>
              <a:t>: Amy Radford</a:t>
            </a:r>
          </a:p>
          <a:p>
            <a:pPr lvl="1" indent="-27432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Website and Newsletter</a:t>
            </a:r>
            <a:r>
              <a:rPr lang="en-US" sz="1700" b="1" dirty="0">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Rick Ross </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Information Technology:  </a:t>
            </a:r>
            <a:r>
              <a:rPr lang="en-US" sz="1700" dirty="0">
                <a:ea typeface="Calibri" panose="020F0502020204030204" pitchFamily="34" charset="0"/>
                <a:cs typeface="Times New Roman" panose="02020603050405020304" pitchFamily="18" charset="0"/>
              </a:rPr>
              <a:t>Roman </a:t>
            </a:r>
            <a:r>
              <a:rPr lang="en-US" sz="1700" dirty="0" err="1">
                <a:ea typeface="Calibri" panose="020F0502020204030204" pitchFamily="34" charset="0"/>
                <a:cs typeface="Times New Roman" panose="02020603050405020304" pitchFamily="18" charset="0"/>
              </a:rPr>
              <a:t>Paryz</a:t>
            </a:r>
            <a:r>
              <a:rPr lang="en-US" sz="1700" dirty="0">
                <a:ea typeface="Calibri" panose="020F0502020204030204" pitchFamily="34" charset="0"/>
                <a:cs typeface="Times New Roman" panose="02020603050405020304" pitchFamily="18" charset="0"/>
              </a:rPr>
              <a:t>  (pass)</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Hall of Honor:  </a:t>
            </a:r>
            <a:r>
              <a:rPr lang="en-US" sz="1700" dirty="0">
                <a:ea typeface="Calibri" panose="020F0502020204030204" pitchFamily="34" charset="0"/>
                <a:cs typeface="Times New Roman" panose="02020603050405020304" pitchFamily="18" charset="0"/>
              </a:rPr>
              <a:t>Mary Beth Wusk</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Ad Hoc Committee – Retirement Protocols (NASA/LAA): </a:t>
            </a:r>
            <a:r>
              <a:rPr lang="en-US" sz="1700" dirty="0">
                <a:ea typeface="Calibri" panose="020F0502020204030204" pitchFamily="34" charset="0"/>
                <a:cs typeface="Times New Roman" panose="02020603050405020304" pitchFamily="18" charset="0"/>
              </a:rPr>
              <a:t>Rich Antcliff  </a:t>
            </a:r>
          </a:p>
          <a:p>
            <a:pPr lvl="1" indent="-274320">
              <a:lnSpc>
                <a:spcPct val="100000"/>
              </a:lnSpc>
              <a:spcBef>
                <a:spcPts val="0"/>
              </a:spcBef>
              <a:buFont typeface="Arial" panose="020B0604020202020204" pitchFamily="34" charset="0"/>
              <a:buChar char="•"/>
            </a:pPr>
            <a:endParaRPr lang="en-US" sz="1700" dirty="0">
              <a:ea typeface="Calibri" panose="020F0502020204030204" pitchFamily="34" charset="0"/>
              <a:cs typeface="Times New Roman" panose="02020603050405020304" pitchFamily="18" charset="0"/>
            </a:endParaRPr>
          </a:p>
          <a:p>
            <a:pPr marL="288925" indent="-273050">
              <a:lnSpc>
                <a:spcPct val="100000"/>
              </a:lnSpc>
              <a:spcBef>
                <a:spcPts val="0"/>
              </a:spcBef>
            </a:pPr>
            <a:r>
              <a:rPr lang="en-US" sz="1700" b="1" dirty="0">
                <a:ea typeface="Calibri" panose="020F0502020204030204" pitchFamily="34" charset="0"/>
                <a:cs typeface="Times New Roman" panose="02020603050405020304" pitchFamily="18" charset="0"/>
              </a:rPr>
              <a:t>Vice President’s Report:</a:t>
            </a:r>
            <a:r>
              <a:rPr lang="en-US" sz="1700" dirty="0">
                <a:ea typeface="Calibri" panose="020F0502020204030204" pitchFamily="34" charset="0"/>
                <a:cs typeface="Times New Roman" panose="02020603050405020304" pitchFamily="18" charset="0"/>
              </a:rPr>
              <a:t> Susan McClain</a:t>
            </a:r>
          </a:p>
          <a:p>
            <a:pPr marL="15875" indent="0">
              <a:lnSpc>
                <a:spcPct val="100000"/>
              </a:lnSpc>
              <a:spcBef>
                <a:spcPts val="0"/>
              </a:spcBef>
              <a:buNone/>
            </a:pPr>
            <a:endParaRPr lang="en-US" sz="1700" dirty="0">
              <a:ea typeface="Calibri" panose="020F0502020204030204" pitchFamily="34" charset="0"/>
              <a:cs typeface="Times New Roman" panose="02020603050405020304" pitchFamily="18" charset="0"/>
            </a:endParaRPr>
          </a:p>
          <a:p>
            <a:pPr marL="301625" indent="-285750">
              <a:lnSpc>
                <a:spcPct val="100000"/>
              </a:lnSpc>
              <a:spcBef>
                <a:spcPts val="0"/>
              </a:spcBef>
            </a:pPr>
            <a:r>
              <a:rPr lang="en-US" sz="1700" b="1" i="1" dirty="0">
                <a:solidFill>
                  <a:schemeClr val="accent6">
                    <a:lumMod val="75000"/>
                  </a:schemeClr>
                </a:solidFill>
                <a:effectLst/>
                <a:ea typeface="Calibri" panose="020F0502020204030204" pitchFamily="34" charset="0"/>
                <a:cs typeface="Times New Roman" panose="02020603050405020304" pitchFamily="18" charset="0"/>
              </a:rPr>
              <a:t>Speaker:  </a:t>
            </a:r>
            <a:r>
              <a:rPr lang="en-US" sz="1700" b="1" i="1" dirty="0">
                <a:solidFill>
                  <a:schemeClr val="accent6">
                    <a:lumMod val="75000"/>
                  </a:schemeClr>
                </a:solidFill>
              </a:rPr>
              <a:t>Dr. Trina Dyal, Acting Center Director, NASA Langley Research Center</a:t>
            </a:r>
          </a:p>
          <a:p>
            <a:pPr marL="15875" indent="0">
              <a:lnSpc>
                <a:spcPct val="100000"/>
              </a:lnSpc>
              <a:spcBef>
                <a:spcPts val="0"/>
              </a:spcBef>
              <a:buNone/>
            </a:pPr>
            <a:r>
              <a:rPr lang="en-US" sz="1700" dirty="0">
                <a:solidFill>
                  <a:srgbClr val="0070C0"/>
                </a:solidFill>
              </a:rPr>
              <a:t>	</a:t>
            </a:r>
            <a:endParaRPr lang="en-US" sz="1700" dirty="0">
              <a:solidFill>
                <a:schemeClr val="accent1"/>
              </a:solidFill>
            </a:endParaRPr>
          </a:p>
          <a:p>
            <a:pPr marL="288925" indent="-273050">
              <a:lnSpc>
                <a:spcPct val="100000"/>
              </a:lnSpc>
              <a:spcBef>
                <a:spcPts val="0"/>
              </a:spcBef>
            </a:pPr>
            <a:r>
              <a:rPr lang="en-US" sz="1700" b="1" dirty="0"/>
              <a:t>Next Meeting:</a:t>
            </a:r>
            <a:r>
              <a:rPr lang="en-US" sz="1700" dirty="0"/>
              <a:t>  </a:t>
            </a:r>
            <a:r>
              <a:rPr lang="en-US" sz="1700" b="1" dirty="0"/>
              <a:t>April 14, 2026 – Rick Ross, “Charlatans, Swindlers, and Bilks”</a:t>
            </a:r>
          </a:p>
          <a:p>
            <a:pPr marL="288925" indent="-273050">
              <a:lnSpc>
                <a:spcPct val="100000"/>
              </a:lnSpc>
              <a:spcBef>
                <a:spcPts val="0"/>
              </a:spcBef>
            </a:pPr>
            <a:endParaRPr lang="en-US" sz="1700" dirty="0"/>
          </a:p>
          <a:p>
            <a:pPr marL="288925" indent="-273050">
              <a:lnSpc>
                <a:spcPct val="100000"/>
              </a:lnSpc>
              <a:spcBef>
                <a:spcPts val="0"/>
              </a:spcBef>
              <a:buFont typeface="Arial" panose="020B0604020202020204" pitchFamily="34" charset="0"/>
              <a:buChar char="•"/>
            </a:pPr>
            <a:r>
              <a:rPr lang="en-US" sz="1700" b="1" dirty="0"/>
              <a:t>Adjourn:  Board Meeting next – </a:t>
            </a:r>
            <a:r>
              <a:rPr lang="en-US" sz="1700" b="1" i="1" dirty="0"/>
              <a:t>All LAA members are welcome!</a:t>
            </a:r>
          </a:p>
        </p:txBody>
      </p:sp>
      <p:sp>
        <p:nvSpPr>
          <p:cNvPr id="5" name="Slide Number Placeholder 4">
            <a:extLst>
              <a:ext uri="{FF2B5EF4-FFF2-40B4-BE49-F238E27FC236}">
                <a16:creationId xmlns:a16="http://schemas.microsoft.com/office/drawing/2014/main" id="{972B83EB-A82C-748E-D681-F20A9C2C8765}"/>
              </a:ext>
            </a:extLst>
          </p:cNvPr>
          <p:cNvSpPr>
            <a:spLocks noGrp="1"/>
          </p:cNvSpPr>
          <p:nvPr>
            <p:ph type="sldNum" sz="quarter" idx="12"/>
          </p:nvPr>
        </p:nvSpPr>
        <p:spPr>
          <a:xfrm>
            <a:off x="6806131" y="6254482"/>
            <a:ext cx="2057400" cy="365125"/>
          </a:xfrm>
        </p:spPr>
        <p:txBody>
          <a:bodyPr/>
          <a:lstStyle/>
          <a:p>
            <a:fld id="{992CF83D-39B8-4D33-9A80-A1323915AE17}" type="slidenum">
              <a:rPr lang="en-US" smtClean="0"/>
              <a:t>2</a:t>
            </a:fld>
            <a:endParaRPr lang="en-US" dirty="0"/>
          </a:p>
        </p:txBody>
      </p:sp>
    </p:spTree>
    <p:extLst>
      <p:ext uri="{BB962C8B-B14F-4D97-AF65-F5344CB8AC3E}">
        <p14:creationId xmlns:p14="http://schemas.microsoft.com/office/powerpoint/2010/main" val="254267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p:nvPr/>
        </p:nvSpPr>
        <p:spPr>
          <a:xfrm>
            <a:off x="1629104" y="-38269"/>
            <a:ext cx="5217174" cy="561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defTabSz="914400">
              <a:lnSpc>
                <a:spcPct val="100000"/>
              </a:lnSpc>
              <a:spcBef>
                <a:spcPts val="0"/>
              </a:spcBef>
              <a:defRPr sz="7200">
                <a:latin typeface="Calibri"/>
                <a:ea typeface="Calibri"/>
                <a:cs typeface="Calibri"/>
                <a:sym typeface="Calibri"/>
              </a:defRPr>
            </a:lvl1pPr>
          </a:lstStyle>
          <a:p>
            <a:r>
              <a:rPr lang="en-US" sz="3200" dirty="0"/>
              <a:t>President’s Report - Redo</a:t>
            </a:r>
            <a:endParaRPr sz="3200" dirty="0"/>
          </a:p>
        </p:txBody>
      </p:sp>
      <p:sp>
        <p:nvSpPr>
          <p:cNvPr id="173" name="Content Placeholder 3"/>
          <p:cNvSpPr txBox="1"/>
          <p:nvPr/>
        </p:nvSpPr>
        <p:spPr>
          <a:xfrm>
            <a:off x="691914" y="1266122"/>
            <a:ext cx="8016658" cy="34722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normAutofit/>
          </a:bodyPr>
          <a:lstStyle/>
          <a:p>
            <a:pPr marL="342900" indent="-342900" defTabSz="685800">
              <a:spcBef>
                <a:spcPts val="750"/>
              </a:spcBef>
              <a:buSzPct val="100000"/>
              <a:buFont typeface="Arial" panose="020B0604020202020204" pitchFamily="34" charset="0"/>
              <a:buChar char="•"/>
              <a:defRPr sz="4000" b="1">
                <a:latin typeface="Calibri"/>
                <a:ea typeface="Calibri"/>
                <a:cs typeface="Calibri"/>
                <a:sym typeface="Calibri"/>
              </a:defRPr>
            </a:pPr>
            <a:endParaRPr sz="2400" i="1" u="sng" dirty="0"/>
          </a:p>
        </p:txBody>
      </p:sp>
      <p:sp>
        <p:nvSpPr>
          <p:cNvPr id="2" name="Straight Connector 6">
            <a:extLst>
              <a:ext uri="{FF2B5EF4-FFF2-40B4-BE49-F238E27FC236}">
                <a16:creationId xmlns:a16="http://schemas.microsoft.com/office/drawing/2014/main" id="{CBD82527-6C5E-79D1-4EBF-F2B2F2EE484F}"/>
              </a:ext>
            </a:extLst>
          </p:cNvPr>
          <p:cNvSpPr/>
          <p:nvPr/>
        </p:nvSpPr>
        <p:spPr>
          <a:xfrm>
            <a:off x="611371" y="523421"/>
            <a:ext cx="7921257" cy="1"/>
          </a:xfrm>
          <a:prstGeom prst="line">
            <a:avLst/>
          </a:prstGeom>
          <a:ln w="28575">
            <a:solidFill>
              <a:srgbClr val="8FAADC"/>
            </a:solidFill>
            <a:miter/>
          </a:ln>
        </p:spPr>
        <p:txBody>
          <a:bodyPr lIns="45719" rIns="45719"/>
          <a:lstStyle/>
          <a:p>
            <a:endParaRPr/>
          </a:p>
        </p:txBody>
      </p:sp>
      <p:sp>
        <p:nvSpPr>
          <p:cNvPr id="3" name="Slide Number Placeholder 2">
            <a:extLst>
              <a:ext uri="{FF2B5EF4-FFF2-40B4-BE49-F238E27FC236}">
                <a16:creationId xmlns:a16="http://schemas.microsoft.com/office/drawing/2014/main" id="{C8A21693-4A0A-7B06-F7EE-98676AE85089}"/>
              </a:ext>
            </a:extLst>
          </p:cNvPr>
          <p:cNvSpPr>
            <a:spLocks noGrp="1"/>
          </p:cNvSpPr>
          <p:nvPr>
            <p:ph type="sldNum" sz="quarter" idx="12"/>
          </p:nvPr>
        </p:nvSpPr>
        <p:spPr/>
        <p:txBody>
          <a:bodyPr/>
          <a:lstStyle/>
          <a:p>
            <a:fld id="{992CF83D-39B8-4D33-9A80-A1323915AE17}" type="slidenum">
              <a:rPr lang="en-US" smtClean="0"/>
              <a:t>3</a:t>
            </a:fld>
            <a:endParaRPr lang="en-US"/>
          </a:p>
        </p:txBody>
      </p:sp>
      <p:sp>
        <p:nvSpPr>
          <p:cNvPr id="4" name="TextBox 3">
            <a:extLst>
              <a:ext uri="{FF2B5EF4-FFF2-40B4-BE49-F238E27FC236}">
                <a16:creationId xmlns:a16="http://schemas.microsoft.com/office/drawing/2014/main" id="{C26AAB35-1413-B3F0-570B-B723D88124E0}"/>
              </a:ext>
            </a:extLst>
          </p:cNvPr>
          <p:cNvSpPr txBox="1"/>
          <p:nvPr/>
        </p:nvSpPr>
        <p:spPr>
          <a:xfrm>
            <a:off x="163645" y="560755"/>
            <a:ext cx="8640387" cy="6093976"/>
          </a:xfrm>
          <a:prstGeom prst="rect">
            <a:avLst/>
          </a:prstGeom>
          <a:noFill/>
        </p:spPr>
        <p:txBody>
          <a:bodyPr wrap="square">
            <a:spAutoFit/>
          </a:bodyPr>
          <a:lstStyle/>
          <a:p>
            <a:pPr marL="285750" indent="-285750">
              <a:buFont typeface="Arial" panose="020B0604020202020204" pitchFamily="34" charset="0"/>
              <a:buChar char="•"/>
            </a:pPr>
            <a:r>
              <a:rPr lang="en-US" b="1" i="1" dirty="0">
                <a:solidFill>
                  <a:schemeClr val="accent6">
                    <a:lumMod val="75000"/>
                  </a:schemeClr>
                </a:solidFill>
              </a:rPr>
              <a:t>Productive Transition is continuing.</a:t>
            </a:r>
          </a:p>
          <a:p>
            <a:pPr marL="742950" lvl="1" indent="-285750">
              <a:buFont typeface="Arial" panose="020B0604020202020204" pitchFamily="34" charset="0"/>
              <a:buChar char="•"/>
            </a:pPr>
            <a:r>
              <a:rPr lang="en-US" b="1" i="1" dirty="0"/>
              <a:t>Hall of Honor activity started with several introductory meetings in Feb/March.</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solidFill>
                  <a:schemeClr val="accent6">
                    <a:lumMod val="75000"/>
                  </a:schemeClr>
                </a:solidFill>
              </a:rPr>
              <a:t>LAA Health:  Growth in Membership this month +3; Treasury is $23k</a:t>
            </a:r>
          </a:p>
          <a:p>
            <a:pPr marL="342900" indent="-342900">
              <a:buFont typeface="Arial" panose="020B0604020202020204" pitchFamily="34" charset="0"/>
              <a:buChar char="•"/>
            </a:pPr>
            <a:endParaRPr lang="en-US" b="1" i="1" dirty="0">
              <a:solidFill>
                <a:schemeClr val="accent6">
                  <a:lumMod val="75000"/>
                </a:schemeClr>
              </a:solidFill>
            </a:endParaRPr>
          </a:p>
          <a:p>
            <a:pPr marL="342900" indent="-342900">
              <a:buFont typeface="Arial" panose="020B0604020202020204" pitchFamily="34" charset="0"/>
              <a:buChar char="•"/>
            </a:pPr>
            <a:r>
              <a:rPr lang="en-US" b="1" dirty="0"/>
              <a:t>February 10, 2026, Board Meeting</a:t>
            </a:r>
          </a:p>
          <a:p>
            <a:pPr marL="742950" lvl="1" indent="-285750">
              <a:spcBef>
                <a:spcPts val="600"/>
              </a:spcBef>
              <a:spcAft>
                <a:spcPts val="600"/>
              </a:spcAft>
              <a:buFont typeface="Arial" panose="020B0604020202020204" pitchFamily="34" charset="0"/>
              <a:buChar char="•"/>
            </a:pPr>
            <a:r>
              <a:rPr lang="en-US" dirty="0"/>
              <a:t>MOTION PASSED to </a:t>
            </a:r>
            <a:r>
              <a:rPr lang="en-US" u="sng" dirty="0"/>
              <a:t>invest $15K in 13-month Certificate of Deposit at LFCU </a:t>
            </a:r>
            <a:r>
              <a:rPr lang="en-US" dirty="0"/>
              <a:t>since high yield savings account is not an option for businesses </a:t>
            </a:r>
            <a:r>
              <a:rPr lang="en-US" i="1" dirty="0"/>
              <a:t>(passage of this motion closed ACTION on near-term investment decision).</a:t>
            </a:r>
          </a:p>
          <a:p>
            <a:pPr marL="742950" lvl="1" indent="-285750">
              <a:spcBef>
                <a:spcPts val="600"/>
              </a:spcBef>
              <a:spcAft>
                <a:spcPts val="600"/>
              </a:spcAft>
              <a:buFont typeface="Arial" panose="020B0604020202020204" pitchFamily="34" charset="0"/>
              <a:buChar char="•"/>
            </a:pPr>
            <a:r>
              <a:rPr lang="en-US" dirty="0"/>
              <a:t>DISCUSSION </a:t>
            </a:r>
            <a:r>
              <a:rPr lang="en-US" u="sng" dirty="0"/>
              <a:t>on overworking the investment strategy</a:t>
            </a:r>
            <a:r>
              <a:rPr lang="en-US" dirty="0"/>
              <a:t>, given the relatively low amount of capital in question? To be addressed by ad-hoc committee Donation Guidelines/Process (Ray Rhew, Chairperson).</a:t>
            </a:r>
          </a:p>
          <a:p>
            <a:pPr marL="742950" lvl="1" indent="-285750">
              <a:spcBef>
                <a:spcPts val="600"/>
              </a:spcBef>
              <a:spcAft>
                <a:spcPts val="600"/>
              </a:spcAft>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t>March 2026 Newsletter – Thank you to LAA members who contributed articles!</a:t>
            </a:r>
          </a:p>
          <a:p>
            <a:pPr marL="342900" indent="-342900">
              <a:buFont typeface="Arial" panose="020B0604020202020204" pitchFamily="34" charset="0"/>
              <a:buChar char="•"/>
            </a:pPr>
            <a:endParaRPr lang="en-US" b="1" i="1" dirty="0"/>
          </a:p>
          <a:p>
            <a:pPr marL="342900" indent="-342900">
              <a:buFont typeface="Arial" panose="020B0604020202020204" pitchFamily="34" charset="0"/>
              <a:buChar char="•"/>
            </a:pPr>
            <a:r>
              <a:rPr lang="en-US" b="1" i="1" dirty="0">
                <a:highlight>
                  <a:srgbClr val="FFFF00"/>
                </a:highlight>
              </a:rPr>
              <a:t>LAA activity badges are being converted to scannable badges.</a:t>
            </a:r>
          </a:p>
          <a:p>
            <a:pPr marL="800100" lvl="1" indent="-342900">
              <a:buFont typeface="Arial" panose="020B0604020202020204" pitchFamily="34" charset="0"/>
              <a:buChar char="•"/>
            </a:pPr>
            <a:r>
              <a:rPr lang="en-US" b="1" i="1" dirty="0"/>
              <a:t>Please go to the Badge and Pass Office prior to 4/6/26 to get your new badge.</a:t>
            </a:r>
          </a:p>
          <a:p>
            <a:pPr marL="800100" lvl="1" indent="-342900">
              <a:buFont typeface="Arial" panose="020B0604020202020204" pitchFamily="34" charset="0"/>
              <a:buChar char="•"/>
            </a:pPr>
            <a:r>
              <a:rPr lang="en-US" dirty="0"/>
              <a:t>If you do not go by 4/6/26, you will be directed to the BPO from the gate officials.</a:t>
            </a:r>
          </a:p>
          <a:p>
            <a:pPr marL="800100" lvl="1" indent="-342900">
              <a:buFont typeface="Arial" panose="020B0604020202020204" pitchFamily="34" charset="0"/>
              <a:buChar char="•"/>
            </a:pPr>
            <a:r>
              <a:rPr lang="en-US" dirty="0"/>
              <a:t>More information will be provided to LAA badged members from Amy Radford.</a:t>
            </a:r>
          </a:p>
          <a:p>
            <a:pPr marL="800100" lvl="1" indent="-342900">
              <a:buFont typeface="Arial" panose="020B0604020202020204" pitchFamily="34" charset="0"/>
              <a:buChar char="•"/>
            </a:pPr>
            <a:r>
              <a:rPr lang="en-US" i="1" u="sng" dirty="0"/>
              <a:t>PLEASE DO NOT WAIT UNTIL 4/6/26 TO GO TO BPO.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7"/>
          <p:cNvSpPr txBox="1"/>
          <p:nvPr/>
        </p:nvSpPr>
        <p:spPr>
          <a:xfrm>
            <a:off x="2929402" y="147753"/>
            <a:ext cx="3462994" cy="526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914400">
              <a:defRPr sz="3600"/>
            </a:lvl1pPr>
          </a:lstStyle>
          <a:p>
            <a:r>
              <a:rPr dirty="0"/>
              <a:t>Secretary’s Report</a:t>
            </a:r>
          </a:p>
        </p:txBody>
      </p:sp>
      <p:sp>
        <p:nvSpPr>
          <p:cNvPr id="94" name="Content Placeholder 3"/>
          <p:cNvSpPr txBox="1"/>
          <p:nvPr/>
        </p:nvSpPr>
        <p:spPr>
          <a:xfrm>
            <a:off x="492369" y="1175918"/>
            <a:ext cx="7945336" cy="506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ormAutofit/>
          </a:bodyPr>
          <a:lstStyle/>
          <a:p>
            <a:pPr marL="342900" indent="-342900" defTabSz="685800">
              <a:spcBef>
                <a:spcPts val="700"/>
              </a:spcBef>
              <a:buSzPct val="100000"/>
              <a:buFont typeface="Arial"/>
              <a:buChar char="•"/>
              <a:defRPr sz="2200" b="1"/>
            </a:pPr>
            <a:r>
              <a:rPr lang="en-US" sz="2400" dirty="0"/>
              <a:t>February 2026 General Meeting minutes approved &amp; posted to Box</a:t>
            </a:r>
          </a:p>
          <a:p>
            <a:pPr marL="742950" lvl="1" indent="-285750">
              <a:buFont typeface="Arial" panose="020B0604020202020204" pitchFamily="34" charset="0"/>
              <a:buChar char="•"/>
            </a:pPr>
            <a:r>
              <a:rPr lang="en-US" dirty="0">
                <a:solidFill>
                  <a:schemeClr val="accent1">
                    <a:lumMod val="50000"/>
                  </a:schemeClr>
                </a:solidFill>
              </a:rPr>
              <a:t>Attendance: 57 in person, 11 remote</a:t>
            </a:r>
          </a:p>
          <a:p>
            <a:pPr marL="742950" lvl="1" indent="-285750">
              <a:buFont typeface="Arial" panose="020B0604020202020204" pitchFamily="34" charset="0"/>
              <a:buChar char="•"/>
            </a:pPr>
            <a:r>
              <a:rPr lang="en-US" dirty="0">
                <a:solidFill>
                  <a:schemeClr val="accent1">
                    <a:lumMod val="50000"/>
                  </a:schemeClr>
                </a:solidFill>
              </a:rPr>
              <a:t>No significant motions / actions / discussions</a:t>
            </a:r>
          </a:p>
          <a:p>
            <a:pPr marL="742950" lvl="1" indent="-285750">
              <a:buFont typeface="Arial" panose="020B0604020202020204" pitchFamily="34" charset="0"/>
              <a:buChar char="•"/>
            </a:pPr>
            <a:endParaRPr lang="en-US" dirty="0">
              <a:solidFill>
                <a:schemeClr val="accent1">
                  <a:lumMod val="50000"/>
                </a:schemeClr>
              </a:solidFill>
            </a:endParaRPr>
          </a:p>
          <a:p>
            <a:pPr marL="342900" indent="-342900" defTabSz="685800">
              <a:spcBef>
                <a:spcPts val="700"/>
              </a:spcBef>
              <a:buSzPct val="100000"/>
              <a:buFont typeface="Arial"/>
              <a:buChar char="•"/>
              <a:defRPr sz="2200" b="1"/>
            </a:pPr>
            <a:r>
              <a:rPr lang="en-US" sz="2400" dirty="0"/>
              <a:t>February</a:t>
            </a:r>
            <a:r>
              <a:rPr sz="2400" dirty="0"/>
              <a:t> 202</a:t>
            </a:r>
            <a:r>
              <a:rPr lang="en-US" sz="2400" dirty="0"/>
              <a:t>6</a:t>
            </a:r>
            <a:r>
              <a:rPr sz="2400" dirty="0"/>
              <a:t> Board Meeting Minutes approved &amp; posted to Box</a:t>
            </a:r>
            <a:endParaRPr lang="en-US" sz="2400" dirty="0"/>
          </a:p>
          <a:p>
            <a:pPr algn="ctr" defTabSz="685800">
              <a:spcBef>
                <a:spcPts val="700"/>
              </a:spcBef>
              <a:buSzPct val="100000"/>
              <a:defRPr sz="2200" b="1"/>
            </a:pPr>
            <a:endParaRPr lang="en-US" sz="3600" i="1" dirty="0">
              <a:solidFill>
                <a:schemeClr val="accent1">
                  <a:lumMod val="50000"/>
                </a:schemeClr>
              </a:solidFill>
            </a:endParaRPr>
          </a:p>
          <a:p>
            <a:pPr algn="ctr" defTabSz="685800">
              <a:spcBef>
                <a:spcPts val="700"/>
              </a:spcBef>
              <a:buSzPct val="100000"/>
              <a:defRPr sz="2200" b="1"/>
            </a:pPr>
            <a:r>
              <a:rPr lang="en-US" sz="2400" i="1" dirty="0">
                <a:solidFill>
                  <a:srgbClr val="FF0000"/>
                </a:solidFill>
              </a:rPr>
              <a:t>PLEASE SIGN THE ATTENDANCE SHEET BEFORE YOU LEAVE!</a:t>
            </a:r>
          </a:p>
          <a:p>
            <a:pPr defTabSz="685800">
              <a:spcBef>
                <a:spcPts val="700"/>
              </a:spcBef>
              <a:buSzPct val="100000"/>
              <a:defRPr sz="2200" b="1"/>
            </a:pPr>
            <a:endParaRPr lang="en-US" sz="4000" dirty="0"/>
          </a:p>
          <a:p>
            <a:pPr marL="342900" indent="-342900" defTabSz="685800">
              <a:spcBef>
                <a:spcPts val="700"/>
              </a:spcBef>
              <a:buSzPct val="100000"/>
              <a:buFont typeface="Arial"/>
              <a:buChar char="•"/>
              <a:defRPr sz="2200" b="1"/>
            </a:pPr>
            <a:endParaRPr lang="en-US" sz="4000" dirty="0"/>
          </a:p>
        </p:txBody>
      </p:sp>
      <p:sp>
        <p:nvSpPr>
          <p:cNvPr id="95" name="Straight Connector 6"/>
          <p:cNvSpPr/>
          <p:nvPr/>
        </p:nvSpPr>
        <p:spPr>
          <a:xfrm>
            <a:off x="832755" y="860300"/>
            <a:ext cx="7478489" cy="21773"/>
          </a:xfrm>
          <a:prstGeom prst="line">
            <a:avLst/>
          </a:prstGeom>
          <a:ln w="28575">
            <a:solidFill>
              <a:srgbClr val="8FAADC"/>
            </a:solidFill>
            <a:miter/>
          </a:ln>
        </p:spPr>
        <p:txBody>
          <a:bodyPr lIns="45718" tIns="45718" rIns="45718" bIns="45718"/>
          <a:lstStyle/>
          <a:p>
            <a:endParaRPr/>
          </a:p>
        </p:txBody>
      </p:sp>
      <p:sp>
        <p:nvSpPr>
          <p:cNvPr id="96" name="Slide Number Placeholder 2"/>
          <p:cNvSpPr txBox="1">
            <a:spLocks noGrp="1"/>
          </p:cNvSpPr>
          <p:nvPr>
            <p:ph type="sldNum" sz="quarter" idx="4294967295"/>
          </p:nvPr>
        </p:nvSpPr>
        <p:spPr>
          <a:xfrm>
            <a:off x="8333968" y="6414762"/>
            <a:ext cx="181379" cy="248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lvl1pPr>
              <a:defRPr>
                <a:latin typeface="Calibri Light"/>
                <a:ea typeface="Calibri Light"/>
                <a:cs typeface="Calibri Light"/>
                <a:sym typeface="Calibri Light"/>
              </a:defRPr>
            </a:lvl1pPr>
          </a:lstStyle>
          <a:p>
            <a:fld id="{86CB4B4D-7CA3-9044-876B-883B54F8677D}" type="slidenum">
              <a:rPr/>
              <a:t>4</a:t>
            </a:fld>
            <a:endParaRPr/>
          </a:p>
        </p:txBody>
      </p:sp>
      <p:sp>
        <p:nvSpPr>
          <p:cNvPr id="3" name="Rectangle 1">
            <a:extLst>
              <a:ext uri="{FF2B5EF4-FFF2-40B4-BE49-F238E27FC236}">
                <a16:creationId xmlns:a16="http://schemas.microsoft.com/office/drawing/2014/main" id="{876B04B1-DE48-C546-D0D4-F24D87EC7D08}"/>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D93E7E4-C1AE-4062-2219-F334486CACAD}"/>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traight Connector 6"/>
          <p:cNvSpPr/>
          <p:nvPr/>
        </p:nvSpPr>
        <p:spPr>
          <a:xfrm>
            <a:off x="531628" y="659219"/>
            <a:ext cx="7921257" cy="1"/>
          </a:xfrm>
          <a:prstGeom prst="line">
            <a:avLst/>
          </a:prstGeom>
          <a:ln w="28575">
            <a:solidFill>
              <a:srgbClr val="8FAADC"/>
            </a:solidFill>
            <a:miter/>
          </a:ln>
        </p:spPr>
        <p:txBody>
          <a:bodyPr lIns="45719" rIns="45719"/>
          <a:lstStyle/>
          <a:p>
            <a:endParaRPr/>
          </a:p>
        </p:txBody>
      </p:sp>
      <p:sp>
        <p:nvSpPr>
          <p:cNvPr id="112" name="TextBox 7"/>
          <p:cNvSpPr txBox="1"/>
          <p:nvPr/>
        </p:nvSpPr>
        <p:spPr>
          <a:xfrm>
            <a:off x="237036" y="0"/>
            <a:ext cx="86699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a:lvl1pPr>
          </a:lstStyle>
          <a:p>
            <a:r>
              <a:rPr lang="en-US" sz="3200" dirty="0"/>
              <a:t>Treasurer Summary for </a:t>
            </a:r>
            <a:r>
              <a:rPr lang="en-US" sz="3200" dirty="0" err="1"/>
              <a:t>Februuary</a:t>
            </a:r>
            <a:r>
              <a:rPr lang="en-US" sz="3200" dirty="0"/>
              <a:t> 2026</a:t>
            </a:r>
            <a:endParaRPr sz="3200" dirty="0"/>
          </a:p>
        </p:txBody>
      </p:sp>
      <p:sp>
        <p:nvSpPr>
          <p:cNvPr id="2" name="Content Placeholder 3">
            <a:extLst>
              <a:ext uri="{FF2B5EF4-FFF2-40B4-BE49-F238E27FC236}">
                <a16:creationId xmlns:a16="http://schemas.microsoft.com/office/drawing/2014/main" id="{9699DCD9-135B-2CA2-3ED4-C3236C09CFF3}"/>
              </a:ext>
            </a:extLst>
          </p:cNvPr>
          <p:cNvSpPr txBox="1">
            <a:spLocks/>
          </p:cNvSpPr>
          <p:nvPr/>
        </p:nvSpPr>
        <p:spPr>
          <a:xfrm>
            <a:off x="479613" y="972416"/>
            <a:ext cx="8184771" cy="5641033"/>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1pPr>
            <a:lvl2pPr marL="800100" marR="0" indent="-342900" algn="l" defTabSz="914400" rtl="0" latinLnBrk="0">
              <a:lnSpc>
                <a:spcPct val="90000"/>
              </a:lnSpc>
              <a:spcBef>
                <a:spcPts val="1000"/>
              </a:spcBef>
              <a:spcAft>
                <a:spcPts val="0"/>
              </a:spcAft>
              <a:buClrTx/>
              <a:buSzPct val="100000"/>
              <a:buFont typeface="Arial"/>
              <a:buAutoNum type="alphaLcParenR"/>
              <a:tabLst/>
              <a:defRPr sz="2400" b="0" i="0" u="none" strike="noStrike" cap="none" spc="0" baseline="0">
                <a:solidFill>
                  <a:srgbClr val="000000"/>
                </a:solidFill>
                <a:uFillTx/>
                <a:latin typeface="+mj-lt"/>
                <a:ea typeface="+mj-ea"/>
                <a:cs typeface="+mj-cs"/>
                <a:sym typeface="Calibri"/>
              </a:defRPr>
            </a:lvl2pPr>
            <a:lvl3pPr marL="1299633" marR="0" indent="-385233" algn="l" defTabSz="914400" rtl="0" latinLnBrk="0">
              <a:lnSpc>
                <a:spcPct val="90000"/>
              </a:lnSpc>
              <a:spcBef>
                <a:spcPts val="1000"/>
              </a:spcBef>
              <a:spcAft>
                <a:spcPts val="0"/>
              </a:spcAft>
              <a:buClrTx/>
              <a:buSzPct val="100000"/>
              <a:buFont typeface="Arial"/>
              <a:buAutoNum type="arabicParenR"/>
              <a:tabLst/>
              <a:defRPr sz="2400" b="0" i="0" u="none" strike="noStrike" cap="none" spc="0" baseline="0">
                <a:solidFill>
                  <a:srgbClr val="000000"/>
                </a:solidFill>
                <a:uFillTx/>
                <a:latin typeface="+mj-lt"/>
                <a:ea typeface="+mj-ea"/>
                <a:cs typeface="+mj-cs"/>
                <a:sym typeface="Calibri"/>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9pPr>
          </a:lstStyle>
          <a:p>
            <a:pPr hangingPunct="1">
              <a:defRPr b="1"/>
            </a:pPr>
            <a:r>
              <a:rPr lang="en-US" sz="2000" b="1" dirty="0"/>
              <a:t>February 2026 Summary</a:t>
            </a:r>
          </a:p>
          <a:p>
            <a:pPr lvl="1" hangingPunct="1">
              <a:buFont typeface="Arial" panose="020B0604020202020204" pitchFamily="34" charset="0"/>
              <a:buChar char="•"/>
              <a:defRPr b="1"/>
            </a:pPr>
            <a:r>
              <a:rPr lang="en-US" sz="1800" b="1" dirty="0"/>
              <a:t>Organization Share			$25.00</a:t>
            </a:r>
          </a:p>
          <a:p>
            <a:pPr lvl="1" hangingPunct="1">
              <a:buFont typeface="Arial" panose="020B0604020202020204" pitchFamily="34" charset="0"/>
              <a:buChar char="•"/>
              <a:defRPr b="1"/>
            </a:pPr>
            <a:r>
              <a:rPr lang="en-US" sz="1800" b="1" dirty="0"/>
              <a:t>Money Market Savings		$18,959.69</a:t>
            </a:r>
          </a:p>
          <a:p>
            <a:pPr lvl="1" hangingPunct="1">
              <a:buFont typeface="Arial" panose="020B0604020202020204" pitchFamily="34" charset="0"/>
              <a:buChar char="•"/>
              <a:defRPr b="1"/>
            </a:pPr>
            <a:r>
              <a:rPr lang="en-US" sz="1800" b="1" dirty="0"/>
              <a:t>Smart Checking			$3,548.86</a:t>
            </a:r>
          </a:p>
          <a:p>
            <a:pPr lvl="1" hangingPunct="1">
              <a:buFont typeface="Arial" panose="020B0604020202020204" pitchFamily="34" charset="0"/>
              <a:buChar char="•"/>
              <a:defRPr b="1"/>
            </a:pPr>
            <a:r>
              <a:rPr lang="en-US" sz="1800" b="1" dirty="0"/>
              <a:t>Total				$22,533.55</a:t>
            </a:r>
          </a:p>
          <a:p>
            <a:pPr lvl="1" hangingPunct="1">
              <a:buFont typeface="Arial" panose="020B0604020202020204" pitchFamily="34" charset="0"/>
              <a:buChar char="•"/>
              <a:defRPr b="1"/>
            </a:pPr>
            <a:r>
              <a:rPr lang="en-US" sz="1800" b="1" dirty="0"/>
              <a:t>Increase (from December):		</a:t>
            </a:r>
            <a:r>
              <a:rPr lang="en-US" sz="1800" b="1" dirty="0">
                <a:solidFill>
                  <a:schemeClr val="accent6"/>
                </a:solidFill>
              </a:rPr>
              <a:t>$80.72</a:t>
            </a:r>
          </a:p>
          <a:p>
            <a:pPr lvl="2" hangingPunct="1">
              <a:buFont typeface="Arial" panose="020B0604020202020204" pitchFamily="34" charset="0"/>
              <a:buChar char="•"/>
              <a:defRPr b="1"/>
            </a:pPr>
            <a:r>
              <a:rPr lang="en-US" sz="1800" b="1" dirty="0"/>
              <a:t>Income:</a:t>
            </a:r>
          </a:p>
          <a:p>
            <a:pPr lvl="3" hangingPunct="1">
              <a:buFont typeface="Arial" panose="020B0604020202020204" pitchFamily="34" charset="0"/>
              <a:buChar char="•"/>
              <a:defRPr b="1"/>
            </a:pPr>
            <a:r>
              <a:rPr lang="en-US" sz="1800" b="1" dirty="0"/>
              <a:t>Interest</a:t>
            </a:r>
          </a:p>
          <a:p>
            <a:pPr lvl="3" hangingPunct="1">
              <a:buFont typeface="Arial" panose="020B0604020202020204" pitchFamily="34" charset="0"/>
              <a:buChar char="•"/>
              <a:defRPr b="1"/>
            </a:pPr>
            <a:r>
              <a:rPr lang="en-US" sz="1800" b="1" dirty="0"/>
              <a:t>Dues (8 yearly)</a:t>
            </a:r>
          </a:p>
          <a:p>
            <a:pPr lvl="2" hangingPunct="1">
              <a:buFont typeface="Arial" panose="020B0604020202020204" pitchFamily="34" charset="0"/>
              <a:buChar char="•"/>
              <a:defRPr b="1"/>
            </a:pPr>
            <a:r>
              <a:rPr lang="en-US" sz="1800" b="1" dirty="0"/>
              <a:t>Expenses</a:t>
            </a:r>
          </a:p>
          <a:p>
            <a:pPr lvl="3" hangingPunct="1">
              <a:buFont typeface="Arial" panose="020B0604020202020204" pitchFamily="34" charset="0"/>
              <a:buChar char="•"/>
              <a:defRPr b="1"/>
            </a:pPr>
            <a:r>
              <a:rPr lang="en-US" sz="1800" b="1" dirty="0"/>
              <a:t>None in January</a:t>
            </a:r>
          </a:p>
          <a:p>
            <a:pPr lvl="3" hangingPunct="1">
              <a:buFont typeface="Arial" panose="020B0604020202020204" pitchFamily="34" charset="0"/>
              <a:buChar char="•"/>
              <a:defRPr b="1"/>
            </a:pPr>
            <a:endParaRPr lang="en-US" sz="1800" b="1" dirty="0"/>
          </a:p>
          <a:p>
            <a:pPr hangingPunct="1">
              <a:buFont typeface="Arial" panose="020B0604020202020204" pitchFamily="34" charset="0"/>
              <a:buChar char="•"/>
              <a:defRPr b="1"/>
            </a:pPr>
            <a:r>
              <a:rPr lang="en-US" sz="1800" b="1" dirty="0"/>
              <a:t>$15K deposited in LFCU CD: 12 months at 3.3%</a:t>
            </a:r>
          </a:p>
          <a:p>
            <a:pPr lvl="1" hangingPunct="1">
              <a:buFont typeface="Arial" panose="020B0604020202020204" pitchFamily="34" charset="0"/>
              <a:buChar char="•"/>
              <a:defRPr b="1"/>
            </a:pPr>
            <a:r>
              <a:rPr lang="en-US" sz="1800" b="1" dirty="0"/>
              <a:t>Investigated other CD and MM options – similar terms</a:t>
            </a:r>
          </a:p>
          <a:p>
            <a:pPr hangingPunct="1">
              <a:buFont typeface="Arial" panose="020B0604020202020204" pitchFamily="34" charset="0"/>
              <a:buChar char="•"/>
              <a:defRPr b="1"/>
            </a:pPr>
            <a:r>
              <a:rPr lang="en-US" sz="1800" b="1" dirty="0"/>
              <a:t>Long term – develop investment strategy that aligns with LAA financial goals</a:t>
            </a:r>
          </a:p>
        </p:txBody>
      </p:sp>
      <p:sp>
        <p:nvSpPr>
          <p:cNvPr id="3" name="Slide Number Placeholder 2">
            <a:extLst>
              <a:ext uri="{FF2B5EF4-FFF2-40B4-BE49-F238E27FC236}">
                <a16:creationId xmlns:a16="http://schemas.microsoft.com/office/drawing/2014/main" id="{5AFAA67B-249B-EEDC-B858-90DBAF1CF9DA}"/>
              </a:ext>
            </a:extLst>
          </p:cNvPr>
          <p:cNvSpPr>
            <a:spLocks noGrp="1"/>
          </p:cNvSpPr>
          <p:nvPr>
            <p:ph type="sldNum" sz="quarter" idx="12"/>
          </p:nvPr>
        </p:nvSpPr>
        <p:spPr/>
        <p:txBody>
          <a:bodyPr/>
          <a:lstStyle/>
          <a:p>
            <a:fld id="{992CF83D-39B8-4D33-9A80-A1323915AE17}" type="slidenum">
              <a:rPr lang="en-US" smtClean="0"/>
              <a:t>5</a:t>
            </a:fld>
            <a:endParaRPr lang="en-US"/>
          </a:p>
        </p:txBody>
      </p:sp>
    </p:spTree>
    <p:extLst>
      <p:ext uri="{BB962C8B-B14F-4D97-AF65-F5344CB8AC3E}">
        <p14:creationId xmlns:p14="http://schemas.microsoft.com/office/powerpoint/2010/main" val="733814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854F-9A47-4DA0-F4F3-8F0788260E3A}"/>
              </a:ext>
            </a:extLst>
          </p:cNvPr>
          <p:cNvSpPr>
            <a:spLocks noGrp="1"/>
          </p:cNvSpPr>
          <p:nvPr>
            <p:ph type="title"/>
          </p:nvPr>
        </p:nvSpPr>
        <p:spPr>
          <a:xfrm>
            <a:off x="531628" y="0"/>
            <a:ext cx="8229600" cy="698757"/>
          </a:xfrm>
        </p:spPr>
        <p:txBody>
          <a:bodyPr/>
          <a:lstStyle/>
          <a:p>
            <a:pPr algn="ctr"/>
            <a:r>
              <a:rPr lang="en-US" sz="2700" dirty="0">
                <a:latin typeface="+mn-lt"/>
              </a:rPr>
              <a:t>Ad Hoc Committee: Donation Guidelines/Process</a:t>
            </a:r>
            <a:endParaRPr lang="en-US" dirty="0">
              <a:solidFill>
                <a:srgbClr val="FF0000"/>
              </a:solidFill>
              <a:latin typeface="+mn-lt"/>
            </a:endParaRPr>
          </a:p>
        </p:txBody>
      </p:sp>
      <p:sp>
        <p:nvSpPr>
          <p:cNvPr id="3" name="Content Placeholder 2">
            <a:extLst>
              <a:ext uri="{FF2B5EF4-FFF2-40B4-BE49-F238E27FC236}">
                <a16:creationId xmlns:a16="http://schemas.microsoft.com/office/drawing/2014/main" id="{12526746-5418-68DF-A7FC-15447683B929}"/>
              </a:ext>
            </a:extLst>
          </p:cNvPr>
          <p:cNvSpPr>
            <a:spLocks noGrp="1"/>
          </p:cNvSpPr>
          <p:nvPr>
            <p:ph idx="1"/>
          </p:nvPr>
        </p:nvSpPr>
        <p:spPr>
          <a:xfrm>
            <a:off x="423897" y="838560"/>
            <a:ext cx="8445062" cy="5698874"/>
          </a:xfrm>
        </p:spPr>
        <p:txBody>
          <a:bodyPr>
            <a:normAutofit lnSpcReduction="10000"/>
          </a:bodyPr>
          <a:lstStyle/>
          <a:p>
            <a:pPr marL="0" indent="0">
              <a:buNone/>
            </a:pPr>
            <a:r>
              <a:rPr lang="en-US" sz="2200" dirty="0"/>
              <a:t>Develop a process for researching and selecting opportunities to donate LAA funds that align with our mission, including the following Guidelines:</a:t>
            </a:r>
          </a:p>
          <a:p>
            <a:pPr>
              <a:buFont typeface="Arial" panose="020B0604020202020204" pitchFamily="34" charset="0"/>
              <a:buChar char="•"/>
            </a:pPr>
            <a:r>
              <a:rPr lang="en-US" sz="2200" dirty="0"/>
              <a:t>for funds needed by the LAA for non-discretionary and discretionary categories to enable determining funds available for donations</a:t>
            </a:r>
          </a:p>
          <a:p>
            <a:pPr>
              <a:buFont typeface="Arial" panose="020B0604020202020204" pitchFamily="34" charset="0"/>
              <a:buChar char="•"/>
            </a:pPr>
            <a:r>
              <a:rPr lang="en-US" sz="2200" dirty="0"/>
              <a:t>for acquiring funds other than membership dues</a:t>
            </a:r>
          </a:p>
          <a:p>
            <a:pPr>
              <a:buFont typeface="Arial" panose="020B0604020202020204" pitchFamily="34" charset="0"/>
              <a:buChar char="•"/>
            </a:pPr>
            <a:r>
              <a:rPr lang="en-US" sz="2200" dirty="0"/>
              <a:t>for determining donation fund level</a:t>
            </a:r>
          </a:p>
          <a:p>
            <a:pPr marL="0" indent="0">
              <a:buNone/>
            </a:pPr>
            <a:endParaRPr lang="en-US" sz="2200" dirty="0"/>
          </a:p>
          <a:p>
            <a:pPr marL="0" indent="0">
              <a:buNone/>
            </a:pPr>
            <a:r>
              <a:rPr lang="en-US" sz="2200" b="1" i="1" dirty="0">
                <a:cs typeface="Times New Roman" panose="02020603050405020304" pitchFamily="18" charset="0"/>
              </a:rPr>
              <a:t>March Update:</a:t>
            </a:r>
          </a:p>
          <a:p>
            <a:r>
              <a:rPr lang="en-US" sz="2200" dirty="0">
                <a:ea typeface="Calibri" panose="020F0502020204030204" pitchFamily="34" charset="0"/>
                <a:cs typeface="Times New Roman" panose="02020603050405020304" pitchFamily="18" charset="0"/>
              </a:rPr>
              <a:t>Team – Rick Ross, Bill Tomek, and Dave Young</a:t>
            </a:r>
          </a:p>
          <a:p>
            <a:r>
              <a:rPr lang="en-US" sz="2200" dirty="0">
                <a:ea typeface="Calibri" panose="020F0502020204030204" pitchFamily="34" charset="0"/>
                <a:cs typeface="Times New Roman" panose="02020603050405020304" pitchFamily="18" charset="0"/>
              </a:rPr>
              <a:t>Initial Meeting:</a:t>
            </a:r>
          </a:p>
          <a:p>
            <a:pPr lvl="1"/>
            <a:r>
              <a:rPr lang="en-US" sz="1900" dirty="0">
                <a:ea typeface="Calibri" panose="020F0502020204030204" pitchFamily="34" charset="0"/>
                <a:cs typeface="Times New Roman" panose="02020603050405020304" pitchFamily="18" charset="0"/>
              </a:rPr>
              <a:t>Discussed other organizations approaches/activities – AIAA Hampton Roads Section, Virginia Space Grant Consortium, Hampton Education Foundation, </a:t>
            </a:r>
            <a:r>
              <a:rPr lang="en-US" sz="1900" dirty="0" err="1">
                <a:ea typeface="Calibri" panose="020F0502020204030204" pitchFamily="34" charset="0"/>
                <a:cs typeface="Times New Roman" panose="02020603050405020304" pitchFamily="18" charset="0"/>
              </a:rPr>
              <a:t>LaRC</a:t>
            </a:r>
            <a:endParaRPr lang="en-US" sz="1900" dirty="0">
              <a:ea typeface="Calibri" panose="020F0502020204030204" pitchFamily="34" charset="0"/>
              <a:cs typeface="Times New Roman" panose="02020603050405020304" pitchFamily="18" charset="0"/>
            </a:endParaRPr>
          </a:p>
          <a:p>
            <a:pPr lvl="1"/>
            <a:r>
              <a:rPr lang="en-US" sz="1900" dirty="0">
                <a:ea typeface="Calibri" panose="020F0502020204030204" pitchFamily="34" charset="0"/>
                <a:cs typeface="Times New Roman" panose="02020603050405020304" pitchFamily="18" charset="0"/>
              </a:rPr>
              <a:t>Discussed donation funding approaches in context of our financial status and outlook – importance of setting donation goals to help guide process and decisions</a:t>
            </a:r>
          </a:p>
          <a:p>
            <a:r>
              <a:rPr lang="en-US" sz="2200" i="1" dirty="0">
                <a:ea typeface="Calibri" panose="020F0502020204030204" pitchFamily="34" charset="0"/>
                <a:cs typeface="Times New Roman" panose="02020603050405020304" pitchFamily="18" charset="0"/>
              </a:rPr>
              <a:t>Next meeting – week of March 9</a:t>
            </a:r>
            <a:r>
              <a:rPr lang="en-US" sz="2200" i="1" baseline="30000" dirty="0">
                <a:ea typeface="Calibri" panose="020F0502020204030204" pitchFamily="34" charset="0"/>
                <a:cs typeface="Times New Roman" panose="02020603050405020304" pitchFamily="18" charset="0"/>
              </a:rPr>
              <a:t>th</a:t>
            </a:r>
            <a:r>
              <a:rPr lang="en-US" sz="2200" i="1" dirty="0">
                <a:ea typeface="Calibri" panose="020F0502020204030204" pitchFamily="34" charset="0"/>
                <a:cs typeface="Times New Roman" panose="02020603050405020304" pitchFamily="18" charset="0"/>
              </a:rPr>
              <a:t> or 16th</a:t>
            </a:r>
          </a:p>
          <a:p>
            <a:pPr marL="457200" lvl="1" indent="0">
              <a:buNone/>
            </a:pPr>
            <a:endParaRPr lang="en-US" sz="2000" dirty="0"/>
          </a:p>
        </p:txBody>
      </p:sp>
      <p:sp>
        <p:nvSpPr>
          <p:cNvPr id="4" name="Straight Connector 6">
            <a:extLst>
              <a:ext uri="{FF2B5EF4-FFF2-40B4-BE49-F238E27FC236}">
                <a16:creationId xmlns:a16="http://schemas.microsoft.com/office/drawing/2014/main" id="{E0B9925F-BED0-C261-AECB-D2F183A58736}"/>
              </a:ext>
            </a:extLst>
          </p:cNvPr>
          <p:cNvSpPr/>
          <p:nvPr/>
        </p:nvSpPr>
        <p:spPr>
          <a:xfrm>
            <a:off x="531628" y="659219"/>
            <a:ext cx="7921257" cy="1"/>
          </a:xfrm>
          <a:prstGeom prst="line">
            <a:avLst/>
          </a:prstGeom>
          <a:ln w="28575">
            <a:solidFill>
              <a:srgbClr val="8FAADC"/>
            </a:solidFill>
            <a:miter/>
          </a:ln>
        </p:spPr>
        <p:txBody>
          <a:bodyPr lIns="45719" rIns="45719"/>
          <a:lstStyle/>
          <a:p>
            <a:endParaRPr/>
          </a:p>
        </p:txBody>
      </p:sp>
      <p:sp>
        <p:nvSpPr>
          <p:cNvPr id="5" name="Slide Number Placeholder 4">
            <a:extLst>
              <a:ext uri="{FF2B5EF4-FFF2-40B4-BE49-F238E27FC236}">
                <a16:creationId xmlns:a16="http://schemas.microsoft.com/office/drawing/2014/main" id="{19FAE308-C1F0-D60D-8A95-B8A2427108F6}"/>
              </a:ext>
            </a:extLst>
          </p:cNvPr>
          <p:cNvSpPr>
            <a:spLocks noGrp="1"/>
          </p:cNvSpPr>
          <p:nvPr>
            <p:ph type="sldNum" sz="quarter" idx="12"/>
          </p:nvPr>
        </p:nvSpPr>
        <p:spPr/>
        <p:txBody>
          <a:bodyPr/>
          <a:lstStyle/>
          <a:p>
            <a:fld id="{885C55F7-7941-FF46-8BF1-EA0AD53320FF}" type="slidenum">
              <a:rPr lang="en-US" smtClean="0"/>
              <a:t>6</a:t>
            </a:fld>
            <a:endParaRPr lang="en-US"/>
          </a:p>
        </p:txBody>
      </p:sp>
    </p:spTree>
    <p:extLst>
      <p:ext uri="{BB962C8B-B14F-4D97-AF65-F5344CB8AC3E}">
        <p14:creationId xmlns:p14="http://schemas.microsoft.com/office/powerpoint/2010/main" val="2387061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D54B2-A405-A446-F19A-99232B7F6BAA}"/>
              </a:ext>
            </a:extLst>
          </p:cNvPr>
          <p:cNvSpPr txBox="1"/>
          <p:nvPr/>
        </p:nvSpPr>
        <p:spPr>
          <a:xfrm>
            <a:off x="1526685" y="131150"/>
            <a:ext cx="6070779" cy="470000"/>
          </a:xfrm>
          <a:prstGeom prst="rect">
            <a:avLst/>
          </a:prstGeom>
          <a:noFill/>
        </p:spPr>
        <p:txBody>
          <a:bodyPr wrap="square">
            <a:spAutoFit/>
          </a:bodyPr>
          <a:lstStyle/>
          <a:p>
            <a:pPr algn="ctr">
              <a:lnSpc>
                <a:spcPct val="107000"/>
              </a:lnSpc>
              <a:tabLst>
                <a:tab pos="342900" algn="l"/>
                <a:tab pos="685800" algn="l"/>
                <a:tab pos="1028700" algn="l"/>
                <a:tab pos="1371600" algn="l"/>
                <a:tab pos="1714500" algn="l"/>
                <a:tab pos="2057400" algn="l"/>
                <a:tab pos="2400300" algn="l"/>
                <a:tab pos="2743200" algn="l"/>
                <a:tab pos="3086100" algn="l"/>
                <a:tab pos="3429000" algn="l"/>
                <a:tab pos="3771900" algn="l"/>
                <a:tab pos="4114800" algn="l"/>
              </a:tabLst>
              <a:defRPr sz="2400" b="1">
                <a:latin typeface="+mn-lt"/>
                <a:ea typeface="+mn-ea"/>
                <a:cs typeface="+mn-cs"/>
                <a:sym typeface="Helvetica"/>
              </a:defRPr>
            </a:pPr>
            <a:r>
              <a:rPr lang="en-US" dirty="0"/>
              <a:t>In Memory Of Individuals March 10, 2026</a:t>
            </a:r>
          </a:p>
        </p:txBody>
      </p:sp>
      <p:sp>
        <p:nvSpPr>
          <p:cNvPr id="7" name="TextBox 6">
            <a:extLst>
              <a:ext uri="{FF2B5EF4-FFF2-40B4-BE49-F238E27FC236}">
                <a16:creationId xmlns:a16="http://schemas.microsoft.com/office/drawing/2014/main" id="{148CD092-F2B7-7965-ADD9-C409900CF1DF}"/>
              </a:ext>
            </a:extLst>
          </p:cNvPr>
          <p:cNvSpPr txBox="1"/>
          <p:nvPr/>
        </p:nvSpPr>
        <p:spPr>
          <a:xfrm>
            <a:off x="456960" y="3176637"/>
            <a:ext cx="2106089" cy="400110"/>
          </a:xfrm>
          <a:prstGeom prst="rect">
            <a:avLst/>
          </a:prstGeom>
          <a:noFill/>
        </p:spPr>
        <p:txBody>
          <a:bodyPr wrap="none" rtlCol="0">
            <a:spAutoFit/>
          </a:bodyPr>
          <a:lstStyle/>
          <a:p>
            <a:r>
              <a:rPr lang="en-US" sz="2000" b="1" dirty="0"/>
              <a:t>James </a:t>
            </a:r>
            <a:r>
              <a:rPr lang="en-US" sz="2000" b="1" dirty="0" err="1"/>
              <a:t>Fenbert</a:t>
            </a:r>
            <a:r>
              <a:rPr lang="en-US" sz="2000" b="1" dirty="0"/>
              <a:t>, 66</a:t>
            </a:r>
          </a:p>
        </p:txBody>
      </p:sp>
      <p:sp>
        <p:nvSpPr>
          <p:cNvPr id="15" name="Straight Connector 6">
            <a:extLst>
              <a:ext uri="{FF2B5EF4-FFF2-40B4-BE49-F238E27FC236}">
                <a16:creationId xmlns:a16="http://schemas.microsoft.com/office/drawing/2014/main" id="{46771E1B-D434-9CD7-8AD1-7C4C627F00AD}"/>
              </a:ext>
            </a:extLst>
          </p:cNvPr>
          <p:cNvSpPr/>
          <p:nvPr/>
        </p:nvSpPr>
        <p:spPr>
          <a:xfrm>
            <a:off x="1392294" y="623711"/>
            <a:ext cx="5940943" cy="1"/>
          </a:xfrm>
          <a:prstGeom prst="line">
            <a:avLst/>
          </a:prstGeom>
          <a:ln w="28575">
            <a:solidFill>
              <a:srgbClr val="8FAADC"/>
            </a:solidFill>
            <a:miter/>
          </a:ln>
        </p:spPr>
        <p:txBody>
          <a:bodyPr lIns="34289" rIns="34289"/>
          <a:lstStyle/>
          <a:p>
            <a:endParaRPr sz="1350"/>
          </a:p>
        </p:txBody>
      </p:sp>
      <p:sp>
        <p:nvSpPr>
          <p:cNvPr id="8" name="TextBox 7">
            <a:extLst>
              <a:ext uri="{FF2B5EF4-FFF2-40B4-BE49-F238E27FC236}">
                <a16:creationId xmlns:a16="http://schemas.microsoft.com/office/drawing/2014/main" id="{352594BF-2A23-93B5-CF5A-09574A535DE3}"/>
              </a:ext>
            </a:extLst>
          </p:cNvPr>
          <p:cNvSpPr txBox="1"/>
          <p:nvPr/>
        </p:nvSpPr>
        <p:spPr>
          <a:xfrm>
            <a:off x="2945825" y="3172120"/>
            <a:ext cx="3113288" cy="400110"/>
          </a:xfrm>
          <a:prstGeom prst="rect">
            <a:avLst/>
          </a:prstGeom>
          <a:noFill/>
        </p:spPr>
        <p:txBody>
          <a:bodyPr wrap="none" rtlCol="0">
            <a:spAutoFit/>
          </a:bodyPr>
          <a:lstStyle/>
          <a:p>
            <a:r>
              <a:rPr lang="en-US" sz="2000" b="1" dirty="0"/>
              <a:t>Wallace “Wally” Sawyer, 82</a:t>
            </a:r>
          </a:p>
        </p:txBody>
      </p:sp>
      <p:sp>
        <p:nvSpPr>
          <p:cNvPr id="11" name="TextBox 10">
            <a:extLst>
              <a:ext uri="{FF2B5EF4-FFF2-40B4-BE49-F238E27FC236}">
                <a16:creationId xmlns:a16="http://schemas.microsoft.com/office/drawing/2014/main" id="{298947D2-AE47-531D-88F8-377230BC326B}"/>
              </a:ext>
            </a:extLst>
          </p:cNvPr>
          <p:cNvSpPr txBox="1"/>
          <p:nvPr/>
        </p:nvSpPr>
        <p:spPr>
          <a:xfrm>
            <a:off x="6545195" y="3166333"/>
            <a:ext cx="1881092" cy="400110"/>
          </a:xfrm>
          <a:prstGeom prst="rect">
            <a:avLst/>
          </a:prstGeom>
          <a:noFill/>
        </p:spPr>
        <p:txBody>
          <a:bodyPr wrap="none" rtlCol="0">
            <a:spAutoFit/>
          </a:bodyPr>
          <a:lstStyle/>
          <a:p>
            <a:r>
              <a:rPr lang="en-US" sz="2000" b="1" dirty="0"/>
              <a:t>Glenn Taylor, 85</a:t>
            </a:r>
          </a:p>
        </p:txBody>
      </p:sp>
      <p:pic>
        <p:nvPicPr>
          <p:cNvPr id="3" name="Picture 2">
            <a:extLst>
              <a:ext uri="{FF2B5EF4-FFF2-40B4-BE49-F238E27FC236}">
                <a16:creationId xmlns:a16="http://schemas.microsoft.com/office/drawing/2014/main" id="{F70DC092-6C18-72D1-997D-C59FA61D5693}"/>
              </a:ext>
            </a:extLst>
          </p:cNvPr>
          <p:cNvPicPr>
            <a:picLocks noChangeAspect="1"/>
          </p:cNvPicPr>
          <p:nvPr/>
        </p:nvPicPr>
        <p:blipFill>
          <a:blip r:embed="rId2"/>
          <a:stretch>
            <a:fillRect/>
          </a:stretch>
        </p:blipFill>
        <p:spPr>
          <a:xfrm>
            <a:off x="536883" y="683347"/>
            <a:ext cx="1933044" cy="2535955"/>
          </a:xfrm>
          <a:prstGeom prst="rect">
            <a:avLst/>
          </a:prstGeom>
        </p:spPr>
      </p:pic>
      <p:pic>
        <p:nvPicPr>
          <p:cNvPr id="5" name="Picture 4">
            <a:extLst>
              <a:ext uri="{FF2B5EF4-FFF2-40B4-BE49-F238E27FC236}">
                <a16:creationId xmlns:a16="http://schemas.microsoft.com/office/drawing/2014/main" id="{172F1939-FB8E-830F-98BF-FCDBB6E73FA1}"/>
              </a:ext>
            </a:extLst>
          </p:cNvPr>
          <p:cNvPicPr>
            <a:picLocks noChangeAspect="1"/>
          </p:cNvPicPr>
          <p:nvPr/>
        </p:nvPicPr>
        <p:blipFill>
          <a:blip r:embed="rId3"/>
          <a:stretch>
            <a:fillRect/>
          </a:stretch>
        </p:blipFill>
        <p:spPr>
          <a:xfrm>
            <a:off x="3372160" y="683347"/>
            <a:ext cx="2198430" cy="2547146"/>
          </a:xfrm>
          <a:prstGeom prst="rect">
            <a:avLst/>
          </a:prstGeom>
        </p:spPr>
      </p:pic>
      <p:pic>
        <p:nvPicPr>
          <p:cNvPr id="10" name="Picture 9">
            <a:extLst>
              <a:ext uri="{FF2B5EF4-FFF2-40B4-BE49-F238E27FC236}">
                <a16:creationId xmlns:a16="http://schemas.microsoft.com/office/drawing/2014/main" id="{F6BD9D0C-6A5F-4383-632C-526F469545D3}"/>
              </a:ext>
            </a:extLst>
          </p:cNvPr>
          <p:cNvPicPr>
            <a:picLocks noChangeAspect="1"/>
          </p:cNvPicPr>
          <p:nvPr/>
        </p:nvPicPr>
        <p:blipFill rotWithShape="1">
          <a:blip r:embed="rId4"/>
          <a:srcRect b="7688"/>
          <a:stretch/>
        </p:blipFill>
        <p:spPr>
          <a:xfrm>
            <a:off x="6379701" y="722542"/>
            <a:ext cx="2028573" cy="2507952"/>
          </a:xfrm>
          <a:prstGeom prst="rect">
            <a:avLst/>
          </a:prstGeom>
        </p:spPr>
      </p:pic>
      <p:pic>
        <p:nvPicPr>
          <p:cNvPr id="13" name="Picture 12">
            <a:extLst>
              <a:ext uri="{FF2B5EF4-FFF2-40B4-BE49-F238E27FC236}">
                <a16:creationId xmlns:a16="http://schemas.microsoft.com/office/drawing/2014/main" id="{C180ED14-32B2-7E2A-7EA7-6066D192C928}"/>
              </a:ext>
            </a:extLst>
          </p:cNvPr>
          <p:cNvPicPr>
            <a:picLocks noChangeAspect="1"/>
          </p:cNvPicPr>
          <p:nvPr/>
        </p:nvPicPr>
        <p:blipFill>
          <a:blip r:embed="rId5"/>
          <a:stretch>
            <a:fillRect/>
          </a:stretch>
        </p:blipFill>
        <p:spPr>
          <a:xfrm>
            <a:off x="548497" y="3624780"/>
            <a:ext cx="2014552" cy="2730567"/>
          </a:xfrm>
          <a:prstGeom prst="rect">
            <a:avLst/>
          </a:prstGeom>
        </p:spPr>
      </p:pic>
      <p:sp>
        <p:nvSpPr>
          <p:cNvPr id="14" name="TextBox 13">
            <a:extLst>
              <a:ext uri="{FF2B5EF4-FFF2-40B4-BE49-F238E27FC236}">
                <a16:creationId xmlns:a16="http://schemas.microsoft.com/office/drawing/2014/main" id="{F8DC6099-3425-0B8F-AB6C-14E98C01E8C3}"/>
              </a:ext>
            </a:extLst>
          </p:cNvPr>
          <p:cNvSpPr txBox="1"/>
          <p:nvPr/>
        </p:nvSpPr>
        <p:spPr>
          <a:xfrm>
            <a:off x="3715044" y="6355347"/>
            <a:ext cx="1461554" cy="400110"/>
          </a:xfrm>
          <a:prstGeom prst="rect">
            <a:avLst/>
          </a:prstGeom>
          <a:noFill/>
        </p:spPr>
        <p:txBody>
          <a:bodyPr wrap="none" rtlCol="0">
            <a:spAutoFit/>
          </a:bodyPr>
          <a:lstStyle/>
          <a:p>
            <a:r>
              <a:rPr lang="en-US" sz="2000" b="1" dirty="0"/>
              <a:t>Long Yip, 76</a:t>
            </a:r>
          </a:p>
        </p:txBody>
      </p:sp>
      <p:pic>
        <p:nvPicPr>
          <p:cNvPr id="17" name="Picture 16">
            <a:extLst>
              <a:ext uri="{FF2B5EF4-FFF2-40B4-BE49-F238E27FC236}">
                <a16:creationId xmlns:a16="http://schemas.microsoft.com/office/drawing/2014/main" id="{821AAB20-72B6-EF40-E1D4-B3CEA123360E}"/>
              </a:ext>
            </a:extLst>
          </p:cNvPr>
          <p:cNvPicPr>
            <a:picLocks noChangeAspect="1"/>
          </p:cNvPicPr>
          <p:nvPr/>
        </p:nvPicPr>
        <p:blipFill>
          <a:blip r:embed="rId6"/>
          <a:stretch>
            <a:fillRect/>
          </a:stretch>
        </p:blipFill>
        <p:spPr>
          <a:xfrm>
            <a:off x="3368203" y="3629352"/>
            <a:ext cx="2167389" cy="2725995"/>
          </a:xfrm>
          <a:prstGeom prst="rect">
            <a:avLst/>
          </a:prstGeom>
        </p:spPr>
      </p:pic>
      <p:sp>
        <p:nvSpPr>
          <p:cNvPr id="18" name="TextBox 17">
            <a:extLst>
              <a:ext uri="{FF2B5EF4-FFF2-40B4-BE49-F238E27FC236}">
                <a16:creationId xmlns:a16="http://schemas.microsoft.com/office/drawing/2014/main" id="{3DA979FA-2985-3454-0EE9-B5AF8A9C6B52}"/>
              </a:ext>
            </a:extLst>
          </p:cNvPr>
          <p:cNvSpPr txBox="1"/>
          <p:nvPr/>
        </p:nvSpPr>
        <p:spPr>
          <a:xfrm>
            <a:off x="430685" y="6347697"/>
            <a:ext cx="2268634" cy="400110"/>
          </a:xfrm>
          <a:prstGeom prst="rect">
            <a:avLst/>
          </a:prstGeom>
          <a:noFill/>
        </p:spPr>
        <p:txBody>
          <a:bodyPr wrap="none" rtlCol="0">
            <a:spAutoFit/>
          </a:bodyPr>
          <a:lstStyle/>
          <a:p>
            <a:r>
              <a:rPr lang="en-US" sz="2000" b="1" dirty="0"/>
              <a:t>Dr. Frank </a:t>
            </a:r>
            <a:r>
              <a:rPr lang="en-US" sz="2000" b="1" dirty="0" err="1"/>
              <a:t>Allario</a:t>
            </a:r>
            <a:r>
              <a:rPr lang="en-US" sz="2000" b="1" dirty="0"/>
              <a:t>, 85</a:t>
            </a:r>
          </a:p>
        </p:txBody>
      </p:sp>
      <p:sp>
        <p:nvSpPr>
          <p:cNvPr id="2" name="Slide Number Placeholder 1">
            <a:extLst>
              <a:ext uri="{FF2B5EF4-FFF2-40B4-BE49-F238E27FC236}">
                <a16:creationId xmlns:a16="http://schemas.microsoft.com/office/drawing/2014/main" id="{1FA79E07-CA79-8B6F-EA72-A130503D1412}"/>
              </a:ext>
            </a:extLst>
          </p:cNvPr>
          <p:cNvSpPr>
            <a:spLocks noGrp="1"/>
          </p:cNvSpPr>
          <p:nvPr>
            <p:ph type="sldNum" sz="quarter" idx="12"/>
          </p:nvPr>
        </p:nvSpPr>
        <p:spPr/>
        <p:txBody>
          <a:bodyPr/>
          <a:lstStyle/>
          <a:p>
            <a:fld id="{992CF83D-39B8-4D33-9A80-A1323915AE17}" type="slidenum">
              <a:rPr lang="en-US" smtClean="0"/>
              <a:t>7</a:t>
            </a:fld>
            <a:endParaRPr lang="en-US"/>
          </a:p>
        </p:txBody>
      </p:sp>
    </p:spTree>
    <p:extLst>
      <p:ext uri="{BB962C8B-B14F-4D97-AF65-F5344CB8AC3E}">
        <p14:creationId xmlns:p14="http://schemas.microsoft.com/office/powerpoint/2010/main" val="69801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C3C4209B-FF80-E159-5253-85DF8A490193}"/>
              </a:ext>
            </a:extLst>
          </p:cNvPr>
          <p:cNvSpPr txBox="1">
            <a:spLocks/>
          </p:cNvSpPr>
          <p:nvPr/>
        </p:nvSpPr>
        <p:spPr>
          <a:xfrm>
            <a:off x="227369" y="888920"/>
            <a:ext cx="8689261" cy="6252659"/>
          </a:xfrm>
          <a:prstGeom prst="rect">
            <a:avLst/>
          </a:prstGeom>
        </p:spPr>
        <p:txBody>
          <a:bodyPr lIns="91440" tIns="45720" rIns="91440" bIns="45720" anchor="t">
            <a:normAutofit fontScale="70000" lnSpcReduction="200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4100" b="1" dirty="0"/>
              <a:t>Three New members:  </a:t>
            </a:r>
          </a:p>
          <a:p>
            <a:pPr>
              <a:lnSpc>
                <a:spcPct val="110000"/>
              </a:lnSpc>
              <a:spcAft>
                <a:spcPts val="600"/>
              </a:spcAft>
            </a:pPr>
            <a:r>
              <a:rPr lang="en-US" sz="4200" b="1" dirty="0"/>
              <a:t>Vincent Schultz </a:t>
            </a:r>
            <a:r>
              <a:rPr lang="en-US" sz="4200" dirty="0"/>
              <a:t>who retired from the Aeronautics Research Directorate in 2026 with 35 years service.  Vincent resides in Williamsburg with his spouse Deborah.</a:t>
            </a:r>
          </a:p>
          <a:p>
            <a:pPr>
              <a:lnSpc>
                <a:spcPct val="110000"/>
              </a:lnSpc>
              <a:spcAft>
                <a:spcPts val="600"/>
              </a:spcAft>
            </a:pPr>
            <a:r>
              <a:rPr lang="en-US" sz="4200" b="1" dirty="0"/>
              <a:t>Russ Rausch  </a:t>
            </a:r>
            <a:r>
              <a:rPr lang="en-US" sz="4200" dirty="0"/>
              <a:t>who retired from the Aeroelasticity Branch in 2026 with 25 years service.  Russ resides in Yorktown with his spouse Elizabeth.</a:t>
            </a:r>
          </a:p>
          <a:p>
            <a:pPr>
              <a:lnSpc>
                <a:spcPct val="110000"/>
              </a:lnSpc>
              <a:spcAft>
                <a:spcPts val="600"/>
              </a:spcAft>
            </a:pPr>
            <a:r>
              <a:rPr lang="en-US" sz="4200" b="1" dirty="0"/>
              <a:t>Mark Saunders </a:t>
            </a:r>
            <a:r>
              <a:rPr lang="en-US" sz="4200" dirty="0"/>
              <a:t>who retired from NASA Independent Program Assessment Office in 2008 with 19 years service.  Mark resides in South Carolina with his spouse Beth.</a:t>
            </a:r>
          </a:p>
          <a:p>
            <a:pPr marL="0" indent="0">
              <a:spcAft>
                <a:spcPts val="600"/>
              </a:spcAft>
              <a:buNone/>
            </a:pPr>
            <a:endParaRPr lang="en-US" sz="4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0">
              <a:spcBef>
                <a:spcPts val="0"/>
              </a:spcBef>
              <a:spcAft>
                <a:spcPts val="600"/>
              </a:spcAft>
              <a:buNone/>
            </a:pPr>
            <a:endParaRPr lang="en-US" sz="20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7D351729-A655-4539-A03E-AAED0FFD21C5}"/>
              </a:ext>
            </a:extLst>
          </p:cNvPr>
          <p:cNvSpPr>
            <a:spLocks noGrp="1"/>
          </p:cNvSpPr>
          <p:nvPr>
            <p:ph type="sldNum" sz="quarter" idx="12"/>
          </p:nvPr>
        </p:nvSpPr>
        <p:spPr/>
        <p:txBody>
          <a:bodyPr/>
          <a:lstStyle/>
          <a:p>
            <a:fld id="{992CF83D-39B8-4D33-9A80-A1323915AE17}" type="slidenum">
              <a:rPr lang="en-US" smtClean="0"/>
              <a:t>8</a:t>
            </a:fld>
            <a:endParaRPr lang="en-US"/>
          </a:p>
        </p:txBody>
      </p:sp>
      <p:sp>
        <p:nvSpPr>
          <p:cNvPr id="4" name="TextBox 3">
            <a:extLst>
              <a:ext uri="{FF2B5EF4-FFF2-40B4-BE49-F238E27FC236}">
                <a16:creationId xmlns:a16="http://schemas.microsoft.com/office/drawing/2014/main" id="{13D2EDE9-20C5-C2AC-76C7-DB5FA023FF8A}"/>
              </a:ext>
            </a:extLst>
          </p:cNvPr>
          <p:cNvSpPr txBox="1"/>
          <p:nvPr/>
        </p:nvSpPr>
        <p:spPr>
          <a:xfrm>
            <a:off x="1922512" y="6214120"/>
            <a:ext cx="5713304" cy="478272"/>
          </a:xfrm>
          <a:prstGeom prst="rect">
            <a:avLst/>
          </a:prstGeom>
          <a:noFill/>
        </p:spPr>
        <p:txBody>
          <a:bodyPr wrap="square">
            <a:spAutoFit/>
          </a:bodyPr>
          <a:lstStyle/>
          <a:p>
            <a:pPr marL="0" indent="0" algn="ctr">
              <a:lnSpc>
                <a:spcPct val="110000"/>
              </a:lnSpc>
              <a:spcBef>
                <a:spcPts val="0"/>
              </a:spcBef>
              <a:spcAft>
                <a:spcPts val="600"/>
              </a:spcAft>
              <a:buNone/>
            </a:pPr>
            <a:r>
              <a:rPr lang="en-US" sz="2400" b="1" i="1" u="sng" kern="100" dirty="0">
                <a:solidFill>
                  <a:srgbClr val="0070C0"/>
                </a:solidFill>
                <a:highlight>
                  <a:srgbClr val="FFFFFF"/>
                </a:highlight>
                <a:latin typeface="Calibri" panose="020F0502020204030204" pitchFamily="34" charset="0"/>
                <a:cs typeface="Calibri" panose="020F0502020204030204" pitchFamily="34" charset="0"/>
              </a:rPr>
              <a:t>Be sure to sign the attendance sheet!</a:t>
            </a:r>
          </a:p>
        </p:txBody>
      </p:sp>
      <p:sp>
        <p:nvSpPr>
          <p:cNvPr id="5" name="TextBox 4">
            <a:extLst>
              <a:ext uri="{FF2B5EF4-FFF2-40B4-BE49-F238E27FC236}">
                <a16:creationId xmlns:a16="http://schemas.microsoft.com/office/drawing/2014/main" id="{5FCFF483-6904-186F-B37E-70E16AD8AE66}"/>
              </a:ext>
            </a:extLst>
          </p:cNvPr>
          <p:cNvSpPr txBox="1"/>
          <p:nvPr/>
        </p:nvSpPr>
        <p:spPr>
          <a:xfrm>
            <a:off x="2682516" y="91647"/>
            <a:ext cx="4193297" cy="646331"/>
          </a:xfrm>
          <a:prstGeom prst="rect">
            <a:avLst/>
          </a:prstGeom>
          <a:noFill/>
        </p:spPr>
        <p:txBody>
          <a:bodyPr wrap="square" rtlCol="0">
            <a:spAutoFit/>
          </a:bodyPr>
          <a:lstStyle/>
          <a:p>
            <a:r>
              <a:rPr lang="en-US" sz="3600" dirty="0"/>
              <a:t>Membership Report</a:t>
            </a:r>
          </a:p>
        </p:txBody>
      </p:sp>
      <p:cxnSp>
        <p:nvCxnSpPr>
          <p:cNvPr id="6" name="Straight Connector 5">
            <a:extLst>
              <a:ext uri="{FF2B5EF4-FFF2-40B4-BE49-F238E27FC236}">
                <a16:creationId xmlns:a16="http://schemas.microsoft.com/office/drawing/2014/main" id="{DD9BAC2F-D86F-E4BB-B4F6-40C697AA4D9C}"/>
              </a:ext>
            </a:extLst>
          </p:cNvPr>
          <p:cNvCxnSpPr/>
          <p:nvPr/>
        </p:nvCxnSpPr>
        <p:spPr>
          <a:xfrm>
            <a:off x="479614" y="82205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1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74569-89A6-6CCB-DB7C-8F2C7EAC5004}"/>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301BC00-2469-2F6D-837E-0069E3065B92}"/>
              </a:ext>
            </a:extLst>
          </p:cNvPr>
          <p:cNvCxnSpPr/>
          <p:nvPr/>
        </p:nvCxnSpPr>
        <p:spPr>
          <a:xfrm>
            <a:off x="479614" y="76950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444CD-0808-9CBB-4912-90249FF78A92}"/>
              </a:ext>
            </a:extLst>
          </p:cNvPr>
          <p:cNvSpPr txBox="1"/>
          <p:nvPr/>
        </p:nvSpPr>
        <p:spPr>
          <a:xfrm>
            <a:off x="2682516" y="102157"/>
            <a:ext cx="4193297" cy="646331"/>
          </a:xfrm>
          <a:prstGeom prst="rect">
            <a:avLst/>
          </a:prstGeom>
          <a:noFill/>
        </p:spPr>
        <p:txBody>
          <a:bodyPr wrap="square" rtlCol="0">
            <a:spAutoFit/>
          </a:bodyPr>
          <a:lstStyle/>
          <a:p>
            <a:r>
              <a:rPr lang="en-US" sz="3600" dirty="0"/>
              <a:t>Membership Report</a:t>
            </a:r>
          </a:p>
        </p:txBody>
      </p:sp>
      <p:sp>
        <p:nvSpPr>
          <p:cNvPr id="2" name="Content Placeholder 3">
            <a:extLst>
              <a:ext uri="{FF2B5EF4-FFF2-40B4-BE49-F238E27FC236}">
                <a16:creationId xmlns:a16="http://schemas.microsoft.com/office/drawing/2014/main" id="{DFBF90E1-E842-568A-4C47-4A55D9DCB971}"/>
              </a:ext>
            </a:extLst>
          </p:cNvPr>
          <p:cNvSpPr txBox="1">
            <a:spLocks/>
          </p:cNvSpPr>
          <p:nvPr/>
        </p:nvSpPr>
        <p:spPr>
          <a:xfrm>
            <a:off x="187503" y="984795"/>
            <a:ext cx="8768993" cy="488841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400" dirty="0"/>
              <a:t>As of March 1, we have 286 Active Members</a:t>
            </a:r>
          </a:p>
          <a:p>
            <a:pPr>
              <a:spcAft>
                <a:spcPts val="600"/>
              </a:spcAft>
            </a:pPr>
            <a:r>
              <a:rPr lang="en-US" sz="3400" dirty="0"/>
              <a:t>35 members classified as Past Members at the end of February</a:t>
            </a:r>
          </a:p>
          <a:p>
            <a:pPr marL="800100" lvl="1" indent="-342900">
              <a:spcAft>
                <a:spcPts val="600"/>
              </a:spcAft>
              <a:buFont typeface="Wingdings" panose="05000000000000000000" pitchFamily="2" charset="2"/>
              <a:buChar char="§"/>
            </a:pPr>
            <a:r>
              <a:rPr lang="en-US" sz="2800" dirty="0"/>
              <a:t>Reminders were sent out in December 2025</a:t>
            </a:r>
          </a:p>
          <a:p>
            <a:pPr marL="800100" lvl="1" indent="-342900">
              <a:spcAft>
                <a:spcPts val="600"/>
              </a:spcAft>
              <a:buFont typeface="Wingdings" panose="05000000000000000000" pitchFamily="2" charset="2"/>
              <a:buChar char="§"/>
            </a:pPr>
            <a:r>
              <a:rPr lang="en-US" sz="2800" dirty="0"/>
              <a:t>Emails were sent in February 2026 to members who haven’t paid dues for a year or more about their status change</a:t>
            </a:r>
          </a:p>
          <a:p>
            <a:pPr marL="800100" lvl="1" indent="-342900">
              <a:spcAft>
                <a:spcPts val="600"/>
              </a:spcAft>
              <a:buFont typeface="Wingdings" panose="05000000000000000000" pitchFamily="2" charset="2"/>
              <a:buChar char="§"/>
            </a:pPr>
            <a:r>
              <a:rPr lang="en-US" sz="2800" dirty="0"/>
              <a:t>Routine emails and invitations to special events have stopped</a:t>
            </a:r>
          </a:p>
          <a:p>
            <a:pPr>
              <a:spcAft>
                <a:spcPts val="600"/>
              </a:spcAft>
            </a:pPr>
            <a:r>
              <a:rPr lang="en-US" sz="3400" dirty="0"/>
              <a:t>If your phone number, address or email address have changed, please send updates to </a:t>
            </a:r>
            <a:r>
              <a:rPr lang="en-US" sz="3400" dirty="0">
                <a:hlinkClick r:id="rId2"/>
              </a:rPr>
              <a:t>Membership@larcalumni.org</a:t>
            </a:r>
            <a:endParaRPr lang="en-US" sz="3400" dirty="0"/>
          </a:p>
          <a:p>
            <a:pPr marL="0" indent="0">
              <a:spcAft>
                <a:spcPts val="600"/>
              </a:spcAft>
              <a:buNone/>
            </a:pPr>
            <a:endParaRPr lang="en-US" sz="3400" dirty="0"/>
          </a:p>
          <a:p>
            <a:pPr marL="285750" indent="-342900">
              <a:spcAft>
                <a:spcPts val="600"/>
              </a:spcAft>
              <a:buFont typeface="Wingdings" panose="05000000000000000000" pitchFamily="2" charset="2"/>
              <a:buChar char="§"/>
            </a:pPr>
            <a:endParaRPr lang="en-US" sz="2800" dirty="0"/>
          </a:p>
        </p:txBody>
      </p:sp>
      <p:pic>
        <p:nvPicPr>
          <p:cNvPr id="11" name="Picture 10">
            <a:extLst>
              <a:ext uri="{FF2B5EF4-FFF2-40B4-BE49-F238E27FC236}">
                <a16:creationId xmlns:a16="http://schemas.microsoft.com/office/drawing/2014/main" id="{24A5EB48-7C3B-281B-933E-8A364F37551A}"/>
              </a:ext>
            </a:extLst>
          </p:cNvPr>
          <p:cNvPicPr>
            <a:picLocks noChangeAspect="1"/>
          </p:cNvPicPr>
          <p:nvPr/>
        </p:nvPicPr>
        <p:blipFill>
          <a:blip r:embed="rId3"/>
          <a:stretch>
            <a:fillRect/>
          </a:stretch>
        </p:blipFill>
        <p:spPr>
          <a:xfrm>
            <a:off x="1017786" y="5739944"/>
            <a:ext cx="1164042" cy="1242078"/>
          </a:xfrm>
          <a:prstGeom prst="rect">
            <a:avLst/>
          </a:prstGeom>
        </p:spPr>
      </p:pic>
      <p:sp>
        <p:nvSpPr>
          <p:cNvPr id="3" name="TextBox 2">
            <a:extLst>
              <a:ext uri="{FF2B5EF4-FFF2-40B4-BE49-F238E27FC236}">
                <a16:creationId xmlns:a16="http://schemas.microsoft.com/office/drawing/2014/main" id="{1316DF15-15F8-2484-4F1C-96BE991E001F}"/>
              </a:ext>
            </a:extLst>
          </p:cNvPr>
          <p:cNvSpPr txBox="1"/>
          <p:nvPr/>
        </p:nvSpPr>
        <p:spPr>
          <a:xfrm>
            <a:off x="2264048" y="6035941"/>
            <a:ext cx="5736042" cy="478272"/>
          </a:xfrm>
          <a:prstGeom prst="rect">
            <a:avLst/>
          </a:prstGeom>
          <a:noFill/>
        </p:spPr>
        <p:txBody>
          <a:bodyPr wrap="square">
            <a:spAutoFit/>
          </a:bodyPr>
          <a:lstStyle/>
          <a:p>
            <a:pPr marL="0" indent="0" algn="ctr">
              <a:lnSpc>
                <a:spcPct val="110000"/>
              </a:lnSpc>
              <a:spcBef>
                <a:spcPts val="0"/>
              </a:spcBef>
              <a:spcAft>
                <a:spcPts val="600"/>
              </a:spcAft>
              <a:buNone/>
            </a:pPr>
            <a:r>
              <a:rPr lang="en-US" sz="2400" b="1" i="1" u="sng" kern="100" dirty="0">
                <a:solidFill>
                  <a:srgbClr val="0070C0"/>
                </a:solidFill>
                <a:highlight>
                  <a:srgbClr val="FFFFFF"/>
                </a:highlight>
                <a:latin typeface="Calibri" panose="020F0502020204030204" pitchFamily="34" charset="0"/>
                <a:cs typeface="Calibri" panose="020F0502020204030204" pitchFamily="34" charset="0"/>
              </a:rPr>
              <a:t>Be sure to sign the attendance sheet!</a:t>
            </a:r>
          </a:p>
        </p:txBody>
      </p:sp>
      <p:sp>
        <p:nvSpPr>
          <p:cNvPr id="4" name="Slide Number Placeholder 3">
            <a:extLst>
              <a:ext uri="{FF2B5EF4-FFF2-40B4-BE49-F238E27FC236}">
                <a16:creationId xmlns:a16="http://schemas.microsoft.com/office/drawing/2014/main" id="{608E2DBC-7962-C635-5DA7-21212F493177}"/>
              </a:ext>
            </a:extLst>
          </p:cNvPr>
          <p:cNvSpPr>
            <a:spLocks noGrp="1"/>
          </p:cNvSpPr>
          <p:nvPr>
            <p:ph type="sldNum" sz="quarter" idx="12"/>
          </p:nvPr>
        </p:nvSpPr>
        <p:spPr/>
        <p:txBody>
          <a:bodyPr/>
          <a:lstStyle/>
          <a:p>
            <a:fld id="{992CF83D-39B8-4D33-9A80-A1323915AE17}" type="slidenum">
              <a:rPr lang="en-US" smtClean="0"/>
              <a:t>9</a:t>
            </a:fld>
            <a:endParaRPr lang="en-US"/>
          </a:p>
        </p:txBody>
      </p:sp>
    </p:spTree>
    <p:extLst>
      <p:ext uri="{BB962C8B-B14F-4D97-AF65-F5344CB8AC3E}">
        <p14:creationId xmlns:p14="http://schemas.microsoft.com/office/powerpoint/2010/main" val="33172656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29072</TotalTime>
  <Words>1793</Words>
  <Application>Microsoft Office PowerPoint</Application>
  <PresentationFormat>On-screen Show (4:3)</PresentationFormat>
  <Paragraphs>229</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Calibri Light</vt:lpstr>
      <vt:lpstr>Helvetica</vt:lpstr>
      <vt:lpstr>Public Sans Web</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Ad Hoc Committee: Donation Guidelines/Process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Rich and Kathy Ferrare</cp:lastModifiedBy>
  <cp:revision>996</cp:revision>
  <cp:lastPrinted>2026-02-08T19:09:37Z</cp:lastPrinted>
  <dcterms:created xsi:type="dcterms:W3CDTF">2020-07-01T00:58:21Z</dcterms:created>
  <dcterms:modified xsi:type="dcterms:W3CDTF">2026-03-09T19:29:08Z</dcterms:modified>
</cp:coreProperties>
</file>