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2" r:id="rId2"/>
    <p:sldId id="278" r:id="rId3"/>
    <p:sldId id="289" r:id="rId4"/>
    <p:sldId id="344" r:id="rId5"/>
    <p:sldId id="351" r:id="rId6"/>
    <p:sldId id="340" r:id="rId7"/>
    <p:sldId id="352" r:id="rId8"/>
    <p:sldId id="315" r:id="rId9"/>
    <p:sldId id="348" r:id="rId10"/>
    <p:sldId id="349" r:id="rId11"/>
    <p:sldId id="350" r:id="rId12"/>
    <p:sldId id="346" r:id="rId13"/>
    <p:sldId id="313" r:id="rId14"/>
  </p:sldIdLst>
  <p:sldSz cx="9144000" cy="6858000" type="screen4x3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E5685E-BC79-DB06-96DF-EC99E18BC2CF}" name="susan mcclain" initials="sm" userId="f56c572ea234b601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36" autoAdjust="0"/>
    <p:restoredTop sz="0" autoAdjust="0"/>
  </p:normalViewPr>
  <p:slideViewPr>
    <p:cSldViewPr snapToGrid="0">
      <p:cViewPr varScale="1">
        <p:scale>
          <a:sx n="65" d="100"/>
          <a:sy n="65" d="100"/>
        </p:scale>
        <p:origin x="1642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F92B6DB2-2777-44E7-BBF6-141FB24B1608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2750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DB41479D-A99A-465B-80CF-8A040671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70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6123F-027F-71DC-FBD2-0257A6A7B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B4AEB7-5848-59A9-D334-CBC00F0599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44DEF4-9433-54EB-9E45-54E2B12F7B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078B40-8096-8622-0C17-C5411398E6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41479D-A99A-465B-80CF-8A0406715EB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712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5904D6-15F1-8AEB-C01A-349478EFD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4BC8E8-6F03-60CA-4E78-351056F64D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81000E-C247-E98F-BF61-2A40A2B574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C8DAD0-D90D-6C7D-9839-4400225C88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41479D-A99A-465B-80CF-8A0406715E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0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DF3F6-01C8-F8CA-E10F-4E1A66CB6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B57DD8-7D63-2316-0024-DF5C1F89A8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7181BC-7A97-4094-41BF-3864D4BB70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30D0CC-A3DD-9759-21E1-9E45DFDEB7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41479D-A99A-465B-80CF-8A0406715EB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60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D33E9-722D-25B4-DF80-B4DD8A5ED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1BC730-CFA8-B91A-E45D-C79C9D80AE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640326-A523-92C8-B0AA-4C1AA68179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C034D9-C90B-C0FD-1B3B-A92A7F3448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41479D-A99A-465B-80CF-8A0406715EB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310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53BE5-B72E-4CEE-94EC-60917EDA5750}" type="datetime1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268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88C1-7F70-431D-9144-9A8517BA5F9C}" type="datetime1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7DA1-40A5-45D3-BB30-F6EF06FBBD52}" type="datetime1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058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01B20-A55E-6F65-6B75-9E4503E3F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73717-DF91-57DB-776F-F0F20FD38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61674-48C5-473B-D26D-0F2FBC7B9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7A85-856F-4183-B37A-7E518650901C}" type="datetime1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45464-E9AA-80BB-4919-B0ED1F91B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CDB0BD-9470-AF1C-F2A0-803AB664D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0276" y="6400415"/>
            <a:ext cx="275074" cy="276999"/>
          </a:xfrm>
        </p:spPr>
        <p:txBody>
          <a:bodyPr/>
          <a:lstStyle/>
          <a:p>
            <a:fld id="{885C55F7-7941-FF46-8BF1-EA0AD5332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347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276" y="1363898"/>
            <a:ext cx="78867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CD65-CDDA-45BD-8C77-A50C1979CE30}" type="datetime1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2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CDA8-8FD4-4B32-B010-0ACC1B8FD870}" type="datetime1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84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25338-F08A-4FF0-9C70-17771D82E3E7}" type="datetime1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79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2C76-2162-4C4D-B483-9C8D468CA056}" type="datetime1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3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04499-E49F-47D6-8BFF-7FD7E6B8AE63}" type="datetime1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35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00B2D-C032-4756-8C89-C594C77EF32C}" type="datetime1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30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DD31-076F-43EC-9E20-EBA17BD5C020}" type="datetime1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04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D02DF-AFD8-4664-B6FA-5E403F21EE74}" type="datetime1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67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b="1" dirty="0"/>
              <a:t>Agenda for LAA General Meeting – Jan 10, 2023</a:t>
            </a:r>
            <a:br>
              <a:rPr lang="en-US" sz="2000" b="1" dirty="0"/>
            </a:br>
            <a:r>
              <a:rPr lang="en-US" sz="2000" b="1" dirty="0"/>
              <a:t>11:30 AM to 1:00 PM</a:t>
            </a:r>
            <a:br>
              <a:rPr lang="en-US" sz="2000" b="1" dirty="0"/>
            </a:br>
            <a:r>
              <a:rPr lang="en-US" sz="2000" b="1" dirty="0">
                <a:solidFill>
                  <a:srgbClr val="FF0000"/>
                </a:solidFill>
              </a:rPr>
              <a:t>(Official business starts at 11:45 AM)</a:t>
            </a:r>
            <a:br>
              <a:rPr lang="en-US" sz="2000" b="1" dirty="0">
                <a:solidFill>
                  <a:srgbClr val="FF0000"/>
                </a:solidFill>
              </a:rPr>
            </a:br>
            <a:br>
              <a:rPr lang="en-US" sz="200" b="1" dirty="0"/>
            </a:br>
            <a:r>
              <a:rPr lang="en-US" sz="1600" b="1" u="sng" dirty="0"/>
              <a:t>Zoom Meeting</a:t>
            </a:r>
            <a:r>
              <a:rPr lang="en-US" sz="1600" b="1" dirty="0"/>
              <a:t>: See email for information to join the meeting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C5278-0E44-4F83-AC73-1238D9B26A61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CF83D-39B8-4D33-9A80-A1323915AE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37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90000"/>
        </a:lnSpc>
        <a:spcBef>
          <a:spcPts val="500"/>
        </a:spcBef>
        <a:buFont typeface="+mj-lt"/>
        <a:buAutoNum type="alphaLcParenR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3325" indent="-288925" algn="l" defTabSz="914400" rtl="0" eaLnBrk="1" latinLnBrk="0" hangingPunct="1">
        <a:lnSpc>
          <a:spcPct val="90000"/>
        </a:lnSpc>
        <a:spcBef>
          <a:spcPts val="500"/>
        </a:spcBef>
        <a:buFont typeface="+mj-lt"/>
        <a:buAutoNum type="arabicParenR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Membership@larcalumni.or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profile.php?id=6158187153563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B7DC85-A2B6-007F-E8D3-5BE838C6C39A}"/>
              </a:ext>
            </a:extLst>
          </p:cNvPr>
          <p:cNvSpPr txBox="1"/>
          <p:nvPr/>
        </p:nvSpPr>
        <p:spPr>
          <a:xfrm>
            <a:off x="727295" y="107399"/>
            <a:ext cx="74208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/>
            <a:r>
              <a:rPr lang="en-US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Langley Alumni Association (LAA) </a:t>
            </a:r>
            <a:r>
              <a:rPr lang="en-U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Board </a:t>
            </a:r>
            <a:r>
              <a:rPr lang="en-US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Meeting</a:t>
            </a:r>
          </a:p>
          <a:p>
            <a:pPr algn="ctr">
              <a:spcAft>
                <a:spcPts val="600"/>
              </a:spcAft>
            </a:pPr>
            <a:r>
              <a:rPr lang="en-US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Tuesday</a:t>
            </a:r>
            <a:r>
              <a:rPr lang="en-U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March 10, 2026</a:t>
            </a:r>
            <a:endParaRPr lang="en-US" sz="2000" b="1" i="1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F4E0992-DC20-9265-2C08-F18B8B8DD7B6}"/>
              </a:ext>
            </a:extLst>
          </p:cNvPr>
          <p:cNvCxnSpPr/>
          <p:nvPr/>
        </p:nvCxnSpPr>
        <p:spPr>
          <a:xfrm>
            <a:off x="611372" y="818317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triangle shaped logo with text&#10;&#10;Description automatically generated">
            <a:extLst>
              <a:ext uri="{FF2B5EF4-FFF2-40B4-BE49-F238E27FC236}">
                <a16:creationId xmlns:a16="http://schemas.microsoft.com/office/drawing/2014/main" id="{B923D663-8329-5E0B-0CE1-B39BC3EF4B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72" y="833073"/>
            <a:ext cx="2313616" cy="238721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DB8D938-2FC2-39D2-833D-A1726285C0CB}"/>
              </a:ext>
            </a:extLst>
          </p:cNvPr>
          <p:cNvSpPr txBox="1"/>
          <p:nvPr/>
        </p:nvSpPr>
        <p:spPr>
          <a:xfrm>
            <a:off x="3589589" y="818317"/>
            <a:ext cx="5049077" cy="39426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600"/>
              </a:spcAft>
            </a:pPr>
            <a:r>
              <a:rPr lang="en-US" sz="1400" b="1" u="sng" dirty="0">
                <a:solidFill>
                  <a:srgbClr val="1104B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2025 LAA Officers</a:t>
            </a:r>
            <a:endParaRPr lang="en-US" sz="1400" dirty="0">
              <a:solidFill>
                <a:srgbClr val="1104BC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President: 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Kathy Ferrare  (757 880-8676)</a:t>
            </a:r>
          </a:p>
          <a:p>
            <a:pPr marL="0" marR="0"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Vice-President and Programs: 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Susan McClain (757 285-3778)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Secretary: 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Jill Marlowe (757 209-2131)</a:t>
            </a:r>
          </a:p>
          <a:p>
            <a:pPr marL="0" marR="0"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Treasurer: 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Ray Rhew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(757 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880-5817)</a:t>
            </a:r>
            <a:endParaRPr lang="en-US" sz="1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</a:pPr>
            <a:r>
              <a:rPr lang="en-US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Communications Officer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: Richard </a:t>
            </a:r>
            <a:r>
              <a:rPr lang="en-US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Hueschen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  (</a:t>
            </a:r>
            <a:r>
              <a:rPr lang="en-US" sz="1400" b="0" i="0" dirty="0">
                <a:solidFill>
                  <a:srgbClr val="1D2228"/>
                </a:solidFill>
                <a:effectLst/>
              </a:rPr>
              <a:t>757 868-6453)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</a:pPr>
            <a:r>
              <a:rPr lang="en-US" sz="1400" b="1" u="sng" dirty="0">
                <a:solidFill>
                  <a:srgbClr val="1104B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2025 Committee Chairs and Other Officials</a:t>
            </a:r>
          </a:p>
          <a:p>
            <a:pPr marL="0" marR="0"/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Membership Committee: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Amy Radford</a:t>
            </a:r>
          </a:p>
          <a:p>
            <a:pPr marL="0" marR="0"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Nominating Committee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Susan McClain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Hall of Honor </a:t>
            </a:r>
            <a:r>
              <a:rPr lang="en-US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Committee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Mary Beth Wusk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Website and Publication Committee: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Rick Ross</a:t>
            </a:r>
          </a:p>
          <a:p>
            <a:pPr>
              <a:lnSpc>
                <a:spcPct val="115000"/>
              </a:lnSpc>
            </a:pPr>
            <a:r>
              <a:rPr lang="en-US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IT Committee: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 Roman </a:t>
            </a:r>
            <a:r>
              <a:rPr lang="en-US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Paryz</a:t>
            </a:r>
            <a:endParaRPr lang="en-US" sz="1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Langley Representative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Eileen Nelson 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 Mariya Georgieva</a:t>
            </a:r>
            <a:endParaRPr lang="en-US" sz="1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Past President:  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Dan Palumbo</a:t>
            </a:r>
          </a:p>
          <a:p>
            <a:pPr marL="0" marR="0"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Registered Agent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Geoff Tennille</a:t>
            </a:r>
          </a:p>
          <a:p>
            <a:pPr algn="ctr"/>
            <a:endParaRPr lang="en-US" sz="5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51C143-0B72-1CE0-87B4-C050F2F186C1}"/>
              </a:ext>
            </a:extLst>
          </p:cNvPr>
          <p:cNvSpPr txBox="1"/>
          <p:nvPr/>
        </p:nvSpPr>
        <p:spPr>
          <a:xfrm>
            <a:off x="358783" y="4630737"/>
            <a:ext cx="857420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Aft>
                <a:spcPts val="600"/>
              </a:spcAft>
            </a:pPr>
            <a:r>
              <a:rPr lang="en-US" sz="1400" b="1" u="sng" dirty="0">
                <a:solidFill>
                  <a:srgbClr val="1104B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Board Members-at-Large By Clas</a:t>
            </a:r>
            <a:r>
              <a:rPr lang="en-US" sz="1400" b="1" dirty="0">
                <a:solidFill>
                  <a:srgbClr val="1104B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</a:p>
          <a:p>
            <a:pPr marL="0" marR="0">
              <a:spcAft>
                <a:spcPts val="600"/>
              </a:spcAft>
              <a:tabLst>
                <a:tab pos="1143000" algn="l"/>
                <a:tab pos="1828800" algn="l"/>
                <a:tab pos="2286000" algn="l"/>
                <a:tab pos="3657600" algn="l"/>
                <a:tab pos="4114800" algn="l"/>
                <a:tab pos="6172200" algn="l"/>
              </a:tabLst>
            </a:pPr>
            <a:r>
              <a:rPr lang="en-US" sz="1400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	    </a:t>
            </a:r>
            <a:r>
              <a:rPr lang="en-US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2027	                 	    2028	       2029</a:t>
            </a:r>
          </a:p>
          <a:p>
            <a:pPr>
              <a:tabLst>
                <a:tab pos="1143000" algn="l"/>
                <a:tab pos="1770063" algn="l"/>
                <a:tab pos="2286000" algn="l"/>
                <a:tab pos="3657600" algn="l"/>
                <a:tab pos="3997325" algn="l"/>
                <a:tab pos="4173538" algn="l"/>
                <a:tab pos="6172200" algn="l"/>
              </a:tabLst>
            </a:pPr>
            <a:r>
              <a:rPr lang="en-US" sz="1400" dirty="0"/>
              <a:t>	Rich Antcliff		Mark Ballin	 Mike </a:t>
            </a:r>
            <a:r>
              <a:rPr lang="en-US" sz="1400" dirty="0" err="1"/>
              <a:t>Fremaux</a:t>
            </a:r>
            <a:endParaRPr lang="en-US" sz="1400" dirty="0"/>
          </a:p>
          <a:p>
            <a:pPr>
              <a:tabLst>
                <a:tab pos="1143000" algn="l"/>
                <a:tab pos="1828800" algn="l"/>
                <a:tab pos="2286000" algn="l"/>
                <a:tab pos="3657600" algn="l"/>
                <a:tab pos="3997325" algn="l"/>
                <a:tab pos="4173538" algn="l"/>
                <a:tab pos="6172200" algn="l"/>
              </a:tabLst>
            </a:pPr>
            <a:r>
              <a:rPr lang="en-US" sz="1400" dirty="0"/>
              <a:t>	Mary DiJoseph		Charlie Dunton	 Wes Goodman</a:t>
            </a:r>
          </a:p>
          <a:p>
            <a:pPr>
              <a:tabLst>
                <a:tab pos="1143000" algn="l"/>
                <a:tab pos="2286000" algn="l"/>
                <a:tab pos="3657600" algn="l"/>
                <a:tab pos="4173538" algn="l"/>
                <a:tab pos="6172200" algn="l"/>
              </a:tabLst>
            </a:pPr>
            <a:r>
              <a:rPr lang="en-US" sz="1400" dirty="0"/>
              <a:t>	Susan McClain		</a:t>
            </a:r>
            <a:r>
              <a:rPr lang="en-US" sz="1400" dirty="0" err="1"/>
              <a:t>Odilyn</a:t>
            </a:r>
            <a:r>
              <a:rPr lang="en-US" sz="1400" dirty="0"/>
              <a:t> Luck	 Jill Marlowe</a:t>
            </a:r>
          </a:p>
          <a:p>
            <a:pPr>
              <a:tabLst>
                <a:tab pos="1143000" algn="l"/>
                <a:tab pos="1828800" algn="l"/>
                <a:tab pos="2286000" algn="l"/>
                <a:tab pos="3657600" algn="l"/>
                <a:tab pos="4173538" algn="l"/>
                <a:tab pos="6172200" algn="l"/>
              </a:tabLst>
            </a:pPr>
            <a:r>
              <a:rPr lang="en-US" sz="1400" dirty="0"/>
              <a:t>	Craig </a:t>
            </a:r>
            <a:r>
              <a:rPr lang="en-US" sz="1400" dirty="0" err="1"/>
              <a:t>Ohlhorst</a:t>
            </a:r>
            <a:r>
              <a:rPr lang="en-US" sz="1400" dirty="0"/>
              <a:t>		Roman </a:t>
            </a:r>
            <a:r>
              <a:rPr lang="en-US" sz="1400" dirty="0" err="1"/>
              <a:t>Paryz</a:t>
            </a:r>
            <a:r>
              <a:rPr lang="en-US" sz="1400" dirty="0"/>
              <a:t>	 Neil O’Connor</a:t>
            </a:r>
          </a:p>
          <a:p>
            <a:pPr>
              <a:tabLst>
                <a:tab pos="1143000" algn="l"/>
                <a:tab pos="2286000" algn="l"/>
                <a:tab pos="3657600" algn="l"/>
                <a:tab pos="4173538" algn="l"/>
                <a:tab pos="6172200" algn="l"/>
              </a:tabLst>
            </a:pPr>
            <a:r>
              <a:rPr lang="en-US" sz="1400" dirty="0"/>
              <a:t>	Tony Pototzky		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Liliana Richwine 	 Amy Radford		</a:t>
            </a:r>
          </a:p>
          <a:p>
            <a:pPr>
              <a:tabLst>
                <a:tab pos="1143000" algn="l"/>
                <a:tab pos="2286000" algn="l"/>
                <a:tab pos="3657600" algn="l"/>
                <a:tab pos="4173538" algn="l"/>
                <a:tab pos="6172200" algn="l"/>
              </a:tabLst>
            </a:pP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	Ray Rhew 		</a:t>
            </a:r>
            <a:r>
              <a:rPr lang="en-US" sz="1400" dirty="0"/>
              <a:t>Eric </a:t>
            </a:r>
            <a:r>
              <a:rPr lang="en-US" sz="1400" dirty="0" err="1"/>
              <a:t>Rissling</a:t>
            </a:r>
            <a:r>
              <a:rPr lang="en-US" sz="1400" dirty="0"/>
              <a:t>	 Ray Whipple</a:t>
            </a:r>
          </a:p>
          <a:p>
            <a:pPr>
              <a:tabLst>
                <a:tab pos="1143000" algn="l"/>
                <a:tab pos="2286000" algn="l"/>
                <a:tab pos="3657600" algn="l"/>
                <a:tab pos="4173538" algn="l"/>
                <a:tab pos="6172200" algn="l"/>
              </a:tabLst>
            </a:pP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	Geoffrey Tennille </a:t>
            </a:r>
            <a:r>
              <a:rPr lang="en-US" sz="1400" dirty="0"/>
              <a:t>			 Dave Young</a:t>
            </a:r>
          </a:p>
        </p:txBody>
      </p:sp>
      <p:pic>
        <p:nvPicPr>
          <p:cNvPr id="3" name="Picture 2" descr="A qr code with a blue border&#10;&#10;AI-generated content may be incorrect.">
            <a:extLst>
              <a:ext uri="{FF2B5EF4-FFF2-40B4-BE49-F238E27FC236}">
                <a16:creationId xmlns:a16="http://schemas.microsoft.com/office/drawing/2014/main" id="{0B336884-F4DF-6B18-01D6-0325351F5C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230" y="3349339"/>
            <a:ext cx="1028700" cy="9982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85EAA2-2CCD-DF89-688A-1954451975AA}"/>
              </a:ext>
            </a:extLst>
          </p:cNvPr>
          <p:cNvSpPr txBox="1"/>
          <p:nvPr/>
        </p:nvSpPr>
        <p:spPr>
          <a:xfrm>
            <a:off x="1169754" y="4417809"/>
            <a:ext cx="146222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600"/>
              </a:spcAft>
            </a:pPr>
            <a:r>
              <a:rPr lang="en-US" sz="1400" b="1" u="sng" dirty="0">
                <a:solidFill>
                  <a:srgbClr val="1104B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Larcalumni.org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913B39-4F07-3D18-F136-6EE986AD5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27817" y="6385477"/>
            <a:ext cx="2057400" cy="273232"/>
          </a:xfrm>
        </p:spPr>
        <p:txBody>
          <a:bodyPr/>
          <a:lstStyle/>
          <a:p>
            <a:r>
              <a:rPr lang="en-US" dirty="0"/>
              <a:t>1 Rev1</a:t>
            </a:r>
          </a:p>
        </p:txBody>
      </p:sp>
    </p:spTree>
    <p:extLst>
      <p:ext uri="{BB962C8B-B14F-4D97-AF65-F5344CB8AC3E}">
        <p14:creationId xmlns:p14="http://schemas.microsoft.com/office/powerpoint/2010/main" val="1606531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C90E5-1BD1-469B-115C-E59C33381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traight Connector 6">
            <a:extLst>
              <a:ext uri="{FF2B5EF4-FFF2-40B4-BE49-F238E27FC236}">
                <a16:creationId xmlns:a16="http://schemas.microsoft.com/office/drawing/2014/main" id="{A883DB86-2BAB-C4CC-FC22-06E9F3B59B32}"/>
              </a:ext>
            </a:extLst>
          </p:cNvPr>
          <p:cNvSpPr/>
          <p:nvPr/>
        </p:nvSpPr>
        <p:spPr>
          <a:xfrm>
            <a:off x="531628" y="659219"/>
            <a:ext cx="7921257" cy="1"/>
          </a:xfrm>
          <a:prstGeom prst="line">
            <a:avLst/>
          </a:prstGeom>
          <a:ln w="28575">
            <a:solidFill>
              <a:srgbClr val="8FAADC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2" name="TextBox 7">
            <a:extLst>
              <a:ext uri="{FF2B5EF4-FFF2-40B4-BE49-F238E27FC236}">
                <a16:creationId xmlns:a16="http://schemas.microsoft.com/office/drawing/2014/main" id="{D02AA0E7-7471-8C90-1D08-C833B60E4711}"/>
              </a:ext>
            </a:extLst>
          </p:cNvPr>
          <p:cNvSpPr txBox="1"/>
          <p:nvPr/>
        </p:nvSpPr>
        <p:spPr>
          <a:xfrm>
            <a:off x="237036" y="0"/>
            <a:ext cx="8669924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3600"/>
            </a:lvl1pPr>
          </a:lstStyle>
          <a:p>
            <a:r>
              <a:rPr lang="en-US" sz="3200" dirty="0"/>
              <a:t>Old Business – Outstanding Actions</a:t>
            </a:r>
            <a:endParaRPr sz="3200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666ADA5B-3515-28C1-1E08-0F11A177FAED}"/>
              </a:ext>
            </a:extLst>
          </p:cNvPr>
          <p:cNvSpPr txBox="1">
            <a:spLocks/>
          </p:cNvSpPr>
          <p:nvPr/>
        </p:nvSpPr>
        <p:spPr>
          <a:xfrm>
            <a:off x="332179" y="733664"/>
            <a:ext cx="8479637" cy="593017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800100" marR="0" indent="-3429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AutoNum type="alphaLcParenR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1299633" marR="0" indent="-385233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AutoNum type="arabicParenR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16764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–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21336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25908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30480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35052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39624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>
              <a:buFont typeface="Arial" panose="020B0604020202020204" pitchFamily="34" charset="0"/>
              <a:buChar char="•"/>
              <a:defRPr b="1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LAA High-Yield Savings Account Investment :  Charlie Dunton proposed placing $5000 in the high-yield savings account. Susan McClain seconded. Amended to Invest $15,000 in hi-yield savings account while Ray investigates future investing opportunities with Vanguard. Unanimously approved by all present and on-line (Ray Rhew – January 2026 Action)</a:t>
            </a:r>
          </a:p>
          <a:p>
            <a:pPr hangingPunct="1">
              <a:buFont typeface="Arial" panose="020B0604020202020204" pitchFamily="34" charset="0"/>
              <a:buChar char="•"/>
              <a:defRPr b="1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Feb 2026 Update:  </a:t>
            </a:r>
          </a:p>
          <a:p>
            <a:pPr lvl="1">
              <a:buFont typeface="Arial" panose="020B0604020202020204" pitchFamily="34" charset="0"/>
              <a:buChar char="•"/>
              <a:defRPr b="1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After further investigation at LFCU – High-yield savings is not an option for business accounts</a:t>
            </a:r>
          </a:p>
          <a:p>
            <a:pPr lvl="1" hangingPunct="1">
              <a:buFont typeface="Arial" panose="020B0604020202020204" pitchFamily="34" charset="0"/>
              <a:buChar char="•"/>
              <a:defRPr b="1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Potential alternatives at LFCU Certificates of Deposit (CDs)</a:t>
            </a:r>
            <a:endParaRPr lang="en-US" sz="1400" dirty="0">
              <a:solidFill>
                <a:schemeClr val="tx1"/>
              </a:solidFill>
              <a:latin typeface="+mn-lt"/>
            </a:endParaRPr>
          </a:p>
          <a:p>
            <a:pPr lvl="1" hangingPunct="1">
              <a:buFont typeface="Arial" panose="020B0604020202020204" pitchFamily="34" charset="0"/>
              <a:buChar char="•"/>
              <a:defRPr b="1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New Proposal - $15K in a CD for 13 months</a:t>
            </a:r>
          </a:p>
          <a:p>
            <a:pPr lvl="2" hangingPunct="1">
              <a:buFont typeface="Arial" panose="020B0604020202020204" pitchFamily="34" charset="0"/>
              <a:buChar char="•"/>
              <a:defRPr b="1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$7,452.83 available (2026 projected expense - $1,275; 2027 </a:t>
            </a:r>
            <a:r>
              <a:rPr lang="en-US" sz="1800" dirty="0" err="1">
                <a:solidFill>
                  <a:schemeClr val="tx1"/>
                </a:solidFill>
                <a:latin typeface="+mn-lt"/>
              </a:rPr>
              <a:t>HoH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)</a:t>
            </a:r>
          </a:p>
          <a:p>
            <a:pPr lvl="2" hangingPunct="1">
              <a:buFont typeface="Arial" panose="020B0604020202020204" pitchFamily="34" charset="0"/>
              <a:buChar char="•"/>
              <a:defRPr b="1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Use time to investigate and finalize longer term investment strategy and execution plan (Ad Hoc committee results utilized)</a:t>
            </a:r>
          </a:p>
          <a:p>
            <a:pPr lvl="2" hangingPunct="1">
              <a:buFont typeface="Arial" panose="020B0604020202020204" pitchFamily="34" charset="0"/>
              <a:buChar char="•"/>
              <a:defRPr b="1"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Early withdraw penalty: 6 months of interest on amount withdrawn</a:t>
            </a:r>
          </a:p>
          <a:p>
            <a:pPr lvl="2" hangingPunct="1">
              <a:buFont typeface="Arial" panose="020B0604020202020204" pitchFamily="34" charset="0"/>
              <a:buChar char="•"/>
              <a:defRPr b="1"/>
            </a:pPr>
            <a:endParaRPr lang="en-US" sz="1800" i="1" dirty="0">
              <a:solidFill>
                <a:schemeClr val="tx1"/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  <a:defRPr b="1"/>
            </a:pPr>
            <a:r>
              <a:rPr lang="en-US" sz="2000" i="1" u="sng" dirty="0">
                <a:solidFill>
                  <a:schemeClr val="tx1"/>
                </a:solidFill>
                <a:latin typeface="+mn-lt"/>
              </a:rPr>
              <a:t>March 2026 Update – Closed Action: Motion approved in February meeting to invest $15k in CD at Langley Federal Credit Union</a:t>
            </a:r>
            <a:r>
              <a:rPr lang="en-US" sz="1800" i="1" u="sng" dirty="0">
                <a:solidFill>
                  <a:schemeClr val="tx1"/>
                </a:solidFill>
                <a:latin typeface="+mn-lt"/>
              </a:rPr>
              <a:t>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881498-17C0-E1EA-B5CA-3FA8B9E7A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00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6EE82-098E-5335-1B9A-6C652FEC8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F61EE-0F6D-A06A-F15B-A1BFFE9B5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643"/>
            <a:ext cx="7886700" cy="727949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Old Business – Outstanding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E2268-E378-713D-648D-CC432E0F7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25" y="689977"/>
            <a:ext cx="8389538" cy="5980454"/>
          </a:xfrm>
        </p:spPr>
        <p:txBody>
          <a:bodyPr>
            <a:normAutofit lnSpcReduction="10000"/>
          </a:bodyPr>
          <a:lstStyle/>
          <a:p>
            <a:pPr marL="294085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b="1" dirty="0">
                <a:uFill>
                  <a:solidFill>
                    <a:srgbClr val="1B1B1B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President/Treasurer to discuss forming Ad Hoc Committee for Donations: Recommend process for soliciting and evaluating donation opportunities (Ray Rhew – January 2026 Action).</a:t>
            </a:r>
            <a:endParaRPr lang="en-US" sz="19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94085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Motivation – LAA Bylaws Purpose: </a:t>
            </a:r>
          </a:p>
          <a:p>
            <a:pPr marL="8001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Assist the </a:t>
            </a:r>
            <a:r>
              <a:rPr lang="en-US" sz="1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LaRC</a:t>
            </a: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maintain contact with Alumni to the mutual benefit of the </a:t>
            </a:r>
            <a:r>
              <a:rPr lang="en-US" sz="1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LaRC</a:t>
            </a: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the Alumni.</a:t>
            </a:r>
          </a:p>
          <a:p>
            <a:pPr marL="8001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Encourage and facilitate Alumni involvement in activities benefiting students from elementary school through college to increase the students’ ability to succeed in all educational opportunities.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a process for researching and selecting opportunities to donate LAA funds that align with our mission, including the following Guidelines:</a:t>
            </a:r>
          </a:p>
          <a:p>
            <a:pPr marL="796925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funds needed by the LAA for non-discretionary and discretionary categories to enable determining funds available for donations</a:t>
            </a:r>
          </a:p>
          <a:p>
            <a:pPr marL="796925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acquiring funds other than membership dues</a:t>
            </a:r>
          </a:p>
          <a:p>
            <a:pPr marL="796925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determining donation fund level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Feb 2026, Update:  Ad Hoc Committee established in January; Ray Rhew – Committee Chair.  Requested volunteers at Feb General Membership Meeting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9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March 2026 Update – Committee members met to discuss options</a:t>
            </a:r>
          </a:p>
          <a:p>
            <a:pPr marL="796925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traight Connector 6">
            <a:extLst>
              <a:ext uri="{FF2B5EF4-FFF2-40B4-BE49-F238E27FC236}">
                <a16:creationId xmlns:a16="http://schemas.microsoft.com/office/drawing/2014/main" id="{9F2EE429-A4D4-73C7-1180-8CAD70E374DA}"/>
              </a:ext>
            </a:extLst>
          </p:cNvPr>
          <p:cNvSpPr/>
          <p:nvPr/>
        </p:nvSpPr>
        <p:spPr>
          <a:xfrm>
            <a:off x="787705" y="635404"/>
            <a:ext cx="7921257" cy="1"/>
          </a:xfrm>
          <a:prstGeom prst="line">
            <a:avLst/>
          </a:prstGeom>
          <a:ln w="28575">
            <a:solidFill>
              <a:srgbClr val="8FAADC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875143-85C1-7B71-C96C-EB1E05223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4672" y="6365632"/>
            <a:ext cx="464290" cy="359372"/>
          </a:xfrm>
        </p:spPr>
        <p:txBody>
          <a:bodyPr/>
          <a:lstStyle/>
          <a:p>
            <a:fld id="{885C55F7-7941-FF46-8BF1-EA0AD53320F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892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CEFF7-9E77-B17E-2406-ADA2C3648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867F95-CC27-9595-5E76-5EF272525069}"/>
              </a:ext>
            </a:extLst>
          </p:cNvPr>
          <p:cNvCxnSpPr/>
          <p:nvPr/>
        </p:nvCxnSpPr>
        <p:spPr>
          <a:xfrm>
            <a:off x="531628" y="604789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159BDFF-E58B-F303-3711-B437A802C488}"/>
              </a:ext>
            </a:extLst>
          </p:cNvPr>
          <p:cNvSpPr txBox="1"/>
          <p:nvPr/>
        </p:nvSpPr>
        <p:spPr>
          <a:xfrm>
            <a:off x="0" y="27837"/>
            <a:ext cx="87851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Old Business – Outstanding Actions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D5948C75-18E5-8E59-75A7-415F3E5D0404}"/>
              </a:ext>
            </a:extLst>
          </p:cNvPr>
          <p:cNvSpPr txBox="1">
            <a:spLocks/>
          </p:cNvSpPr>
          <p:nvPr/>
        </p:nvSpPr>
        <p:spPr>
          <a:xfrm>
            <a:off x="358815" y="632555"/>
            <a:ext cx="8515554" cy="61976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3325" indent="-2889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arenR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kern="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cs typeface="Helvetica" panose="020B0604020202020204" pitchFamily="34" charset="0"/>
              </a:rPr>
              <a:t>Retirement Protocol Question (Rich Antcliff) </a:t>
            </a:r>
            <a:r>
              <a:rPr lang="en-US" sz="2000" kern="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cs typeface="Helvetica" panose="020B0604020202020204" pitchFamily="34" charset="0"/>
              </a:rPr>
              <a:t>– What is the protocol policy that NASA follows for retirements (album, certificates, party)?  Should the LAA have one?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cs typeface="Helvetica" panose="020B0604020202020204" pitchFamily="34" charset="0"/>
              </a:rPr>
              <a:t>Nov 2024 &amp; April 2025 Updates:  Contacted NASA Langley Human Capital Ofc – The employee’s organization decides.  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kern="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cs typeface="Helvetica" panose="020B0604020202020204" pitchFamily="34" charset="0"/>
            </a:endParaRPr>
          </a:p>
          <a:p>
            <a:pPr defTabSz="1828800">
              <a:spcBef>
                <a:spcPts val="600"/>
              </a:spcBef>
              <a:buSzPct val="100000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2000" dirty="0">
                <a:uFill>
                  <a:solidFill>
                    <a:srgbClr val="1B1B1B"/>
                  </a:solidFill>
                </a:uFill>
              </a:rPr>
              <a:t>Jan 13, 2026:  Action for President to determine approach for DRP Retirement Party: Possibly ad-hoc committee or Program Committee to lead. </a:t>
            </a:r>
          </a:p>
          <a:p>
            <a:pPr defTabSz="1828800">
              <a:spcBef>
                <a:spcPts val="600"/>
              </a:spcBef>
              <a:buSzPct val="100000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2000" dirty="0">
                <a:uFill>
                  <a:solidFill>
                    <a:srgbClr val="1B1B1B"/>
                  </a:solidFill>
                </a:uFill>
              </a:rPr>
              <a:t>Feb 2026 Update:  Ad Hoc Committee, Retirement Protocols (NASA/LAA), was established.  </a:t>
            </a:r>
          </a:p>
          <a:p>
            <a:pPr lvl="1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800" dirty="0">
                <a:uFill>
                  <a:solidFill>
                    <a:srgbClr val="1B1B1B"/>
                  </a:solidFill>
                </a:uFill>
              </a:rPr>
              <a:t>Rich Antcliff is the Committee Chair.  Expanding scope to include short and long term activities.  Committee Members:  Rich Antcliff, Jill Marlowe, Sharon Monica Jones, and </a:t>
            </a:r>
            <a:r>
              <a:rPr lang="en-US" sz="1800" dirty="0"/>
              <a:t>Christina Moats-Xavier</a:t>
            </a:r>
          </a:p>
          <a:p>
            <a:pPr defTabSz="1828800">
              <a:spcBef>
                <a:spcPts val="600"/>
              </a:spcBef>
              <a:buSzPct val="100000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2000" b="1" i="1" u="sng" dirty="0">
                <a:uFill>
                  <a:solidFill>
                    <a:srgbClr val="1B1B1B"/>
                  </a:solidFill>
                </a:uFill>
              </a:rPr>
              <a:t>March 2026 Update:  Retirement Celebration – May 1</a:t>
            </a:r>
            <a:r>
              <a:rPr lang="en-US" sz="2000" b="1" i="1" u="sng" baseline="30000" dirty="0">
                <a:uFill>
                  <a:solidFill>
                    <a:srgbClr val="1B1B1B"/>
                  </a:solidFill>
                </a:uFill>
              </a:rPr>
              <a:t>st</a:t>
            </a:r>
            <a:r>
              <a:rPr lang="en-US" sz="2000" b="1" i="1" u="sng" dirty="0">
                <a:uFill>
                  <a:solidFill>
                    <a:srgbClr val="1B1B1B"/>
                  </a:solidFill>
                </a:uFill>
              </a:rPr>
              <a:t> @ 3:00 pm Reid</a:t>
            </a:r>
          </a:p>
          <a:p>
            <a:pPr lvl="1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800" b="1" i="1" dirty="0">
                <a:uFill>
                  <a:solidFill>
                    <a:srgbClr val="1B1B1B"/>
                  </a:solidFill>
                </a:uFill>
              </a:rPr>
              <a:t>Finalized initial plans with Steve Gayle (Office of the Director).</a:t>
            </a:r>
          </a:p>
          <a:p>
            <a:pPr lvl="1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800" b="1" i="1" dirty="0">
                <a:uFill>
                  <a:solidFill>
                    <a:srgbClr val="1B1B1B"/>
                  </a:solidFill>
                </a:uFill>
              </a:rPr>
              <a:t>Invite will go to employees who retired January 1, 2025 – January 31, 2026.</a:t>
            </a:r>
          </a:p>
          <a:p>
            <a:pPr lvl="2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600" b="1" i="1" dirty="0">
                <a:uFill>
                  <a:solidFill>
                    <a:srgbClr val="1B1B1B"/>
                  </a:solidFill>
                </a:uFill>
              </a:rPr>
              <a:t>Celebration Activities- Employee recognition, Class of 2025 photo, &amp; light refreshments</a:t>
            </a:r>
          </a:p>
          <a:p>
            <a:pPr lvl="1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800" b="1" i="1" dirty="0">
                <a:uFill>
                  <a:solidFill>
                    <a:srgbClr val="1B1B1B"/>
                  </a:solidFill>
                </a:uFill>
              </a:rPr>
              <a:t>LAA members and Center employees will also be invited.</a:t>
            </a:r>
            <a:endParaRPr lang="en-US" sz="1800" b="1" i="1" dirty="0"/>
          </a:p>
          <a:p>
            <a:pPr defTabSz="1828800">
              <a:spcBef>
                <a:spcPts val="600"/>
              </a:spcBef>
              <a:buSzPct val="100000"/>
              <a:defRPr sz="1400">
                <a:latin typeface="+mn-lt"/>
                <a:ea typeface="+mn-ea"/>
                <a:cs typeface="+mn-cs"/>
                <a:sym typeface="Calibri"/>
              </a:defRPr>
            </a:pPr>
            <a:endParaRPr lang="en-US" sz="2200" dirty="0">
              <a:uFill>
                <a:solidFill>
                  <a:srgbClr val="1B1B1B"/>
                </a:solidFill>
              </a:u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D334B2-74D3-E7F2-29DF-62A1BD121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098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16112-317A-4BDC-F3DF-53780DE9D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82E812B-45CD-1DD1-13C4-2556B34EADDB}"/>
              </a:ext>
            </a:extLst>
          </p:cNvPr>
          <p:cNvCxnSpPr/>
          <p:nvPr/>
        </p:nvCxnSpPr>
        <p:spPr>
          <a:xfrm>
            <a:off x="531628" y="604789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6DDACB3-9429-7BE5-2C2A-8D4C9F529A05}"/>
              </a:ext>
            </a:extLst>
          </p:cNvPr>
          <p:cNvSpPr txBox="1"/>
          <p:nvPr/>
        </p:nvSpPr>
        <p:spPr>
          <a:xfrm>
            <a:off x="-91906" y="27837"/>
            <a:ext cx="87851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New Business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A0B1AB56-6739-B024-7FB5-60C9C1339179}"/>
              </a:ext>
            </a:extLst>
          </p:cNvPr>
          <p:cNvSpPr txBox="1">
            <a:spLocks/>
          </p:cNvSpPr>
          <p:nvPr/>
        </p:nvSpPr>
        <p:spPr>
          <a:xfrm>
            <a:off x="5078" y="850903"/>
            <a:ext cx="8591216" cy="334595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3325" indent="-2889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arenR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9B81EB-3A42-7741-1DBA-62B1408AA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759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CDBDF-66D7-9EFE-BA42-F46B2F67E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046996A-64CD-396F-F9C0-2BEB2504863B}"/>
              </a:ext>
            </a:extLst>
          </p:cNvPr>
          <p:cNvCxnSpPr>
            <a:cxnSpLocks/>
          </p:cNvCxnSpPr>
          <p:nvPr/>
        </p:nvCxnSpPr>
        <p:spPr>
          <a:xfrm>
            <a:off x="1251857" y="797316"/>
            <a:ext cx="6749143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899F6DF-5FD2-9FBF-2771-C9961A6296F0}"/>
              </a:ext>
            </a:extLst>
          </p:cNvPr>
          <p:cNvSpPr txBox="1"/>
          <p:nvPr/>
        </p:nvSpPr>
        <p:spPr>
          <a:xfrm>
            <a:off x="544406" y="27875"/>
            <a:ext cx="80551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LAA Board Meeting – March 10, 2026</a:t>
            </a:r>
          </a:p>
          <a:p>
            <a:pPr algn="ctr"/>
            <a:r>
              <a:rPr lang="en-US" sz="2000" b="1" dirty="0"/>
              <a:t>1:00 PM to 2:00 PM</a:t>
            </a:r>
            <a:endParaRPr lang="en-US" sz="1600" b="1" dirty="0">
              <a:highlight>
                <a:srgbClr val="FFFF00"/>
              </a:highlight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A91C5A8C-D049-5B4A-BCC4-D7A6FA408727}"/>
              </a:ext>
            </a:extLst>
          </p:cNvPr>
          <p:cNvSpPr txBox="1">
            <a:spLocks/>
          </p:cNvSpPr>
          <p:nvPr/>
        </p:nvSpPr>
        <p:spPr>
          <a:xfrm>
            <a:off x="280466" y="776879"/>
            <a:ext cx="8769749" cy="60532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3325" indent="-2889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arenR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Call to Order &amp; President’s Report: 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Kathy Ferrare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b="1" dirty="0"/>
          </a:p>
          <a:p>
            <a:pPr marL="285750"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Vice President’s Report: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Susan McClain</a:t>
            </a:r>
          </a:p>
          <a:p>
            <a:pPr marL="285750"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b="1" dirty="0"/>
          </a:p>
          <a:p>
            <a:pPr marL="285750"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/>
              <a:t>Secretary’s Report:</a:t>
            </a:r>
            <a:r>
              <a:rPr lang="en-US" sz="1800" dirty="0"/>
              <a:t> Jill Marlowe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b="1" dirty="0"/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Treasurer’s Report / Ad Hoc Committee-Donation Guidelines/Process</a:t>
            </a: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Ray Rhew (pass)</a:t>
            </a:r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Communication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Report: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Dick Hueschen (pass)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27432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Committee Reports:</a:t>
            </a:r>
          </a:p>
          <a:p>
            <a:pPr lvl="1" indent="-27432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Membership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: Amy Radford</a:t>
            </a:r>
          </a:p>
          <a:p>
            <a:pPr lvl="1" indent="-27432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Website and Publications</a:t>
            </a: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Rick Ross </a:t>
            </a:r>
          </a:p>
          <a:p>
            <a:pPr lvl="1" indent="-27432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Information Technology:  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Roman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Paryz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875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8925" indent="-273050">
              <a:lnSpc>
                <a:spcPct val="100000"/>
              </a:lnSpc>
              <a:spcBef>
                <a:spcPts val="0"/>
              </a:spcBef>
            </a:pP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Old/New Business:  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Kathy Ferrare</a:t>
            </a:r>
          </a:p>
          <a:p>
            <a:pPr marL="815975"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Ad Hoc Committee – Retirement Protocols (NASA/LAA):  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Rich Antcliff</a:t>
            </a:r>
          </a:p>
          <a:p>
            <a:pPr marL="815975" lvl="1">
              <a:lnSpc>
                <a:spcPct val="100000"/>
              </a:lnSpc>
              <a:spcBef>
                <a:spcPts val="0"/>
              </a:spcBef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8925" indent="-273050">
              <a:lnSpc>
                <a:spcPct val="100000"/>
              </a:lnSpc>
              <a:spcBef>
                <a:spcPts val="0"/>
              </a:spcBef>
            </a:pPr>
            <a:r>
              <a:rPr lang="en-US" sz="1800" b="1" dirty="0"/>
              <a:t>Next Meeting:</a:t>
            </a:r>
            <a:r>
              <a:rPr lang="en-US" sz="1800" dirty="0"/>
              <a:t>  </a:t>
            </a:r>
            <a:r>
              <a:rPr lang="en-US" sz="1800" b="1" dirty="0"/>
              <a:t>April 14, 2026 – LAA General Membership &amp; Board Meetings</a:t>
            </a:r>
          </a:p>
          <a:p>
            <a:pPr marL="15875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	</a:t>
            </a:r>
          </a:p>
          <a:p>
            <a:pPr marL="288925" indent="-2730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/>
              <a:t>Adjourn</a:t>
            </a:r>
            <a:endParaRPr lang="en-US" sz="1800" b="1" i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2B83EB-A82C-748E-D681-F20A9C2C8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131" y="6321182"/>
            <a:ext cx="2057400" cy="365125"/>
          </a:xfrm>
        </p:spPr>
        <p:txBody>
          <a:bodyPr/>
          <a:lstStyle/>
          <a:p>
            <a:fld id="{992CF83D-39B8-4D33-9A80-A1323915AE1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678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C4747-D9F0-F4C0-2F25-01645AE07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5918C38-4277-FBF0-4E6B-6C3CADDE81E1}"/>
              </a:ext>
            </a:extLst>
          </p:cNvPr>
          <p:cNvCxnSpPr/>
          <p:nvPr/>
        </p:nvCxnSpPr>
        <p:spPr>
          <a:xfrm>
            <a:off x="531628" y="601344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A6DCDBF-0454-C003-7E32-84636B50C68C}"/>
              </a:ext>
            </a:extLst>
          </p:cNvPr>
          <p:cNvSpPr txBox="1"/>
          <p:nvPr/>
        </p:nvSpPr>
        <p:spPr>
          <a:xfrm>
            <a:off x="668849" y="-24760"/>
            <a:ext cx="76468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President’s Report</a:t>
            </a:r>
            <a:endParaRPr lang="en-US" sz="3600" dirty="0">
              <a:highlight>
                <a:srgbClr val="FFFF00"/>
              </a:highlight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B44B7B-F38A-D0BB-E234-7DA1178BD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7295E4-FB06-58A6-7DC9-01B678A9CE57}"/>
              </a:ext>
            </a:extLst>
          </p:cNvPr>
          <p:cNvSpPr txBox="1">
            <a:spLocks/>
          </p:cNvSpPr>
          <p:nvPr/>
        </p:nvSpPr>
        <p:spPr>
          <a:xfrm>
            <a:off x="265890" y="642884"/>
            <a:ext cx="8452731" cy="6078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3325" indent="-2889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arenR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i="1" dirty="0"/>
              <a:t>Work-in-progress activities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1" dirty="0"/>
          </a:p>
          <a:p>
            <a:pPr marL="857250" lvl="1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dirty="0"/>
              <a:t>Productive transition is continuing!</a:t>
            </a:r>
          </a:p>
          <a:p>
            <a:pPr marL="51435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854075" lvl="1" indent="-339725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dirty="0"/>
              <a:t>March 2026 Newsletter – </a:t>
            </a:r>
            <a:r>
              <a:rPr lang="en-US" b="1" i="1" dirty="0"/>
              <a:t>Thank You Board Members for providing information!</a:t>
            </a:r>
          </a:p>
          <a:p>
            <a:pPr marL="51435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i="1" dirty="0">
              <a:solidFill>
                <a:srgbClr val="FF0000"/>
              </a:solidFill>
            </a:endParaRPr>
          </a:p>
          <a:p>
            <a:pPr marL="800100" lvl="1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Retirement Celebration:  May 1</a:t>
            </a:r>
            <a:r>
              <a:rPr lang="en-US" b="1" baseline="30000" dirty="0"/>
              <a:t>st</a:t>
            </a:r>
            <a:r>
              <a:rPr lang="en-US" b="1" dirty="0"/>
              <a:t> @ 3:00 pm in the Reid Center</a:t>
            </a:r>
          </a:p>
          <a:p>
            <a:pPr marL="1260475" lvl="2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In the April timeframe, an email will go out to LAA members about this event and asking for information if you need a one-day badge.</a:t>
            </a:r>
          </a:p>
          <a:p>
            <a:pPr marL="1260475" lvl="2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Support will be needed after RSVP’s are received and the day of the event (badging, set-up </a:t>
            </a:r>
            <a:r>
              <a:rPr lang="en-US" sz="2000" dirty="0" err="1"/>
              <a:t>etc</a:t>
            </a:r>
            <a:r>
              <a:rPr lang="en-US" sz="2000" dirty="0"/>
              <a:t>) – If you are able to support the event, please contact Rich Antcliff (Chair)</a:t>
            </a:r>
          </a:p>
          <a:p>
            <a:pPr marL="800100" lvl="1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b="1" dirty="0"/>
          </a:p>
          <a:p>
            <a:pPr marL="800100" lvl="1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Documenting Officers &amp; Committees Roles and Responsibilities</a:t>
            </a:r>
          </a:p>
          <a:p>
            <a:pPr marL="1260475" lvl="2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Finalized documents are on the website under Officers, Chairs, Members-at-Large section. </a:t>
            </a:r>
          </a:p>
          <a:p>
            <a:pPr marL="1260475" lvl="2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Several left to finalize with minor changes.</a:t>
            </a:r>
            <a:endParaRPr lang="en-US" sz="2000" b="1" i="1" u="sng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6670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CCD08-5D8F-6222-8C18-B3F604227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AC4254-B1F6-BF74-969C-B1EBF6395CAA}"/>
              </a:ext>
            </a:extLst>
          </p:cNvPr>
          <p:cNvCxnSpPr/>
          <p:nvPr/>
        </p:nvCxnSpPr>
        <p:spPr>
          <a:xfrm>
            <a:off x="611371" y="691201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205551-5DAE-D229-FC55-B407FA66E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21FDE9-E009-55F4-EE78-C1388245E8C9}"/>
              </a:ext>
            </a:extLst>
          </p:cNvPr>
          <p:cNvSpPr txBox="1">
            <a:spLocks/>
          </p:cNvSpPr>
          <p:nvPr/>
        </p:nvSpPr>
        <p:spPr>
          <a:xfrm>
            <a:off x="274677" y="824678"/>
            <a:ext cx="8479030" cy="59632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3325" indent="-2889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arenR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b="1" i="1" dirty="0">
                <a:solidFill>
                  <a:srgbClr val="FF0000"/>
                </a:solidFill>
              </a:rPr>
              <a:t>Upcoming Speakers:</a:t>
            </a:r>
          </a:p>
          <a:p>
            <a:pPr marL="0" indent="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200" dirty="0"/>
          </a:p>
          <a:p>
            <a:pPr marL="45720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/>
              <a:t>April 14, 2026 – Rick Ross (LAA Member):  Charlatans, Swindlers and Bilks</a:t>
            </a:r>
          </a:p>
          <a:p>
            <a:pPr marL="45720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200" dirty="0"/>
          </a:p>
          <a:p>
            <a:pPr marL="45720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/>
              <a:t>May 12, 2026 –</a:t>
            </a:r>
            <a:r>
              <a:rPr lang="en-US" sz="2200" dirty="0" err="1"/>
              <a:t>Quesst</a:t>
            </a:r>
            <a:r>
              <a:rPr lang="en-US" sz="2200" dirty="0"/>
              <a:t> Project Update:  X-59 Soars: A New Era in Supersonic Flight Begins presentation by Lori </a:t>
            </a:r>
            <a:r>
              <a:rPr lang="en-US" sz="2200" dirty="0" err="1"/>
              <a:t>Ozoroski</a:t>
            </a:r>
            <a:r>
              <a:rPr lang="en-US" sz="2200" dirty="0"/>
              <a:t>, NASA Langley </a:t>
            </a:r>
          </a:p>
          <a:p>
            <a:pPr marL="45720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200" dirty="0"/>
          </a:p>
          <a:p>
            <a:pPr marL="45720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/>
              <a:t>June 9, 2026 – NASA Langley’s Air Traffic Operation Laboratory presentation by Neil O’Connor (LAA Member).  Tour details to follow.</a:t>
            </a:r>
          </a:p>
          <a:p>
            <a:pPr marL="45720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200" dirty="0"/>
          </a:p>
          <a:p>
            <a:pPr marL="45720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/>
              <a:t>July 14, 2026 – LAA Picnic</a:t>
            </a:r>
          </a:p>
          <a:p>
            <a:pPr marL="45720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200" dirty="0"/>
          </a:p>
          <a:p>
            <a:pPr marL="0" indent="0" algn="ctr">
              <a:buNone/>
            </a:pPr>
            <a:r>
              <a:rPr lang="en-US" sz="2200" b="1" i="1" dirty="0"/>
              <a:t>Speaker suggestions?</a:t>
            </a:r>
            <a:endParaRPr lang="en-US" sz="2200" dirty="0"/>
          </a:p>
          <a:p>
            <a:pPr marL="0" lvl="1" indent="0" algn="ctr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b="1" i="1" dirty="0"/>
              <a:t>Please talk to Susan McClain.</a:t>
            </a:r>
            <a:endParaRPr lang="en-US" sz="2000" dirty="0"/>
          </a:p>
          <a:p>
            <a:pPr marL="0" indent="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200" b="1" i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8783C7-9F1E-64E6-48A5-4995ED8FC7D4}"/>
              </a:ext>
            </a:extLst>
          </p:cNvPr>
          <p:cNvSpPr txBox="1"/>
          <p:nvPr/>
        </p:nvSpPr>
        <p:spPr>
          <a:xfrm>
            <a:off x="535395" y="70034"/>
            <a:ext cx="821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Vice President Report – Upcoming Events</a:t>
            </a:r>
          </a:p>
        </p:txBody>
      </p:sp>
    </p:spTree>
    <p:extLst>
      <p:ext uri="{BB962C8B-B14F-4D97-AF65-F5344CB8AC3E}">
        <p14:creationId xmlns:p14="http://schemas.microsoft.com/office/powerpoint/2010/main" val="1488163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traight Connector 6"/>
          <p:cNvSpPr/>
          <p:nvPr/>
        </p:nvSpPr>
        <p:spPr>
          <a:xfrm>
            <a:off x="844547" y="685839"/>
            <a:ext cx="7454905" cy="5"/>
          </a:xfrm>
          <a:prstGeom prst="line">
            <a:avLst/>
          </a:prstGeom>
          <a:ln w="50800">
            <a:solidFill>
              <a:srgbClr val="8FAADC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4" name="TextBox 7"/>
          <p:cNvSpPr txBox="1"/>
          <p:nvPr/>
        </p:nvSpPr>
        <p:spPr>
          <a:xfrm>
            <a:off x="639562" y="23248"/>
            <a:ext cx="7949046" cy="6232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4289" tIns="34289" rIns="34289" bIns="34289">
            <a:spAutoFit/>
          </a:bodyPr>
          <a:lstStyle>
            <a:lvl1pPr algn="ctr" defTabSz="914400">
              <a:defRPr sz="36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dirty="0"/>
              <a:t>Secretary’s Report</a:t>
            </a:r>
          </a:p>
        </p:txBody>
      </p:sp>
      <p:sp>
        <p:nvSpPr>
          <p:cNvPr id="95" name="Content Placeholder 3"/>
          <p:cNvSpPr txBox="1"/>
          <p:nvPr/>
        </p:nvSpPr>
        <p:spPr>
          <a:xfrm>
            <a:off x="187794" y="869932"/>
            <a:ext cx="8768411" cy="5308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289" tIns="34289" rIns="34289" bIns="34289">
            <a:spAutoFit/>
          </a:bodyPr>
          <a:lstStyle/>
          <a:p>
            <a:pPr marL="457200" indent="-457200" defTabSz="1828800">
              <a:spcBef>
                <a:spcPts val="600"/>
              </a:spcBef>
              <a:buSzPct val="100000"/>
              <a:buFont typeface="Arial"/>
              <a:buChar char="•"/>
              <a:defRPr sz="2400" b="1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February</a:t>
            </a:r>
            <a:r>
              <a:rPr dirty="0"/>
              <a:t> 202</a:t>
            </a:r>
            <a:r>
              <a:rPr lang="en-US" dirty="0"/>
              <a:t>6</a:t>
            </a:r>
            <a:r>
              <a:rPr dirty="0"/>
              <a:t> Board Meeting Minutes were approved and posted to Box</a:t>
            </a:r>
          </a:p>
          <a:p>
            <a:pPr marL="457200" indent="-457200" defTabSz="1828800">
              <a:spcBef>
                <a:spcPts val="600"/>
              </a:spcBef>
              <a:buSzPct val="100000"/>
              <a:buFont typeface="Arial"/>
              <a:buChar char="•"/>
              <a:defRPr sz="2400" b="1">
                <a:latin typeface="+mn-lt"/>
                <a:ea typeface="+mn-ea"/>
                <a:cs typeface="+mn-cs"/>
                <a:sym typeface="Calibri"/>
              </a:defRPr>
            </a:pPr>
            <a:r>
              <a:rPr dirty="0"/>
              <a:t>Attendance lists posted to Box</a:t>
            </a:r>
            <a:endParaRPr lang="en-US" dirty="0"/>
          </a:p>
          <a:p>
            <a:pPr marL="457200" indent="-457200" defTabSz="1828800">
              <a:spcBef>
                <a:spcPts val="600"/>
              </a:spcBef>
              <a:buSzPct val="100000"/>
              <a:buFont typeface="Arial"/>
              <a:buChar char="•"/>
              <a:defRPr sz="2400" b="1">
                <a:latin typeface="+mn-lt"/>
                <a:ea typeface="+mn-ea"/>
                <a:cs typeface="+mn-cs"/>
                <a:sym typeface="Calibri"/>
              </a:defRPr>
            </a:pPr>
            <a:r>
              <a:rPr dirty="0"/>
              <a:t>Significant Motions, Actions &amp; Discussions</a:t>
            </a:r>
            <a:r>
              <a:rPr lang="en-US" dirty="0"/>
              <a:t> from last meeting</a:t>
            </a:r>
            <a:r>
              <a:rPr dirty="0"/>
              <a:t>: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MOTION PASSED to </a:t>
            </a:r>
            <a:r>
              <a:rPr lang="en-US" u="sng" dirty="0"/>
              <a:t>invest $15K in 13 month CD at LFCU </a:t>
            </a:r>
            <a:r>
              <a:rPr lang="en-US" dirty="0"/>
              <a:t>since high yield savings account is not an option for businesses </a:t>
            </a:r>
            <a:r>
              <a:rPr lang="en-US" i="1" dirty="0"/>
              <a:t>(passage of this motion closed ACTION on near-term investment decision)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DISCUSSION </a:t>
            </a:r>
            <a:r>
              <a:rPr lang="en-US" u="sng" dirty="0"/>
              <a:t>are we overworking the investment strategy</a:t>
            </a:r>
            <a:r>
              <a:rPr lang="en-US" dirty="0"/>
              <a:t>, given the relatively low amount of capital in question? To be addressed by ad-hoc committee Donation Guidelines/Process (Ray Rhew, Chairperson).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DISCUSSION sparked by today’s excellent Artemis presentation on </a:t>
            </a:r>
            <a:r>
              <a:rPr lang="en-US" u="sng" dirty="0"/>
              <a:t>how LAA can help amplify/celebrate LARC contributions and NASA impact using social media</a:t>
            </a:r>
            <a:r>
              <a:rPr lang="en-US" dirty="0"/>
              <a:t>, without getting political? After the meeting ACTION:  Susan McClain to contact Jeff Herath.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 sz="1400">
                <a:uFill>
                  <a:solidFill>
                    <a:srgbClr val="000000"/>
                  </a:solidFill>
                </a:uFill>
              </a:defRPr>
            </a:pPr>
            <a:r>
              <a:rPr dirty="0"/>
              <a:t> </a:t>
            </a:r>
            <a:endParaRPr lang="en-US" i="1" dirty="0">
              <a:solidFill>
                <a:srgbClr val="FF0000"/>
              </a:solidFill>
            </a:endParaRPr>
          </a:p>
          <a:p>
            <a:pPr algn="ctr">
              <a:lnSpc>
                <a:spcPct val="87916"/>
              </a:lnSpc>
              <a:spcBef>
                <a:spcPts val="600"/>
              </a:spcBef>
              <a:buSzPct val="10000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 sz="2100" b="1"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Calibri"/>
              </a:defRPr>
            </a:pPr>
            <a:r>
              <a:rPr lang="en-US" i="1" dirty="0">
                <a:solidFill>
                  <a:srgbClr val="FF0000"/>
                </a:solidFill>
              </a:rPr>
              <a:t>PLEASE SIGN THE BOARD ATTENDANCE SHEET BEFORE YOU LEAVE!</a:t>
            </a:r>
          </a:p>
        </p:txBody>
      </p:sp>
      <p:sp>
        <p:nvSpPr>
          <p:cNvPr id="96" name="Slide Number Placeholder 1"/>
          <p:cNvSpPr txBox="1">
            <a:spLocks noGrp="1"/>
          </p:cNvSpPr>
          <p:nvPr>
            <p:ph type="sldNum" sz="quarter" idx="4294967295"/>
          </p:nvPr>
        </p:nvSpPr>
        <p:spPr>
          <a:xfrm>
            <a:off x="8333971" y="6414763"/>
            <a:ext cx="181378" cy="2483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fld id="{86CB4B4D-7CA3-9044-876B-883B54F8677D}" type="slidenum">
              <a:rPr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AAAD6A-2B34-6FE2-0E81-25158BF1F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F38523-5EA0-7552-3B8E-6EFFDD53E771}"/>
              </a:ext>
            </a:extLst>
          </p:cNvPr>
          <p:cNvSpPr txBox="1"/>
          <p:nvPr/>
        </p:nvSpPr>
        <p:spPr>
          <a:xfrm>
            <a:off x="306729" y="1032493"/>
            <a:ext cx="8530542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400" dirty="0"/>
              <a:t>Membership Committee Initiative Updates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New LAA video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Researching different types of software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Drafting script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Badging Process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Met with Mariya – what’s working/what’s not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Application Process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Meeting with Data Analytics analyst March 10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Send your thoughts/suggestions for improvements to </a:t>
            </a:r>
            <a:r>
              <a:rPr lang="en-US" sz="2800" dirty="0">
                <a:hlinkClick r:id="rId2"/>
              </a:rPr>
              <a:t>Membership@larcalumni.org</a:t>
            </a:r>
            <a:endParaRPr lang="en-US" sz="28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0088424-F4F4-4BB2-B09C-27DBDBDAB9F0}"/>
              </a:ext>
            </a:extLst>
          </p:cNvPr>
          <p:cNvCxnSpPr/>
          <p:nvPr/>
        </p:nvCxnSpPr>
        <p:spPr>
          <a:xfrm>
            <a:off x="479614" y="822058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9F5B65C6-2046-D23A-B8ED-37E45F45FF0E}"/>
              </a:ext>
            </a:extLst>
          </p:cNvPr>
          <p:cNvSpPr txBox="1"/>
          <p:nvPr/>
        </p:nvSpPr>
        <p:spPr>
          <a:xfrm>
            <a:off x="2682516" y="175727"/>
            <a:ext cx="4193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Membership Report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AA716F-B24A-A6DF-9130-FFE29B5908F8}"/>
              </a:ext>
            </a:extLst>
          </p:cNvPr>
          <p:cNvSpPr txBox="1"/>
          <p:nvPr/>
        </p:nvSpPr>
        <p:spPr>
          <a:xfrm>
            <a:off x="2682516" y="6161132"/>
            <a:ext cx="4572000" cy="381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1" i="1" u="sng" kern="100" dirty="0">
                <a:solidFill>
                  <a:srgbClr val="0070C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Be sure to sign the attendance sheet!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8F04038-AA4E-A8BC-6135-39741B6E62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4629" y="5646505"/>
            <a:ext cx="1164042" cy="1242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019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58E7A-1B33-A704-08EC-EDB5937B6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0B358D2-0E7E-B64B-4392-731ECA5B122B}"/>
              </a:ext>
            </a:extLst>
          </p:cNvPr>
          <p:cNvCxnSpPr/>
          <p:nvPr/>
        </p:nvCxnSpPr>
        <p:spPr>
          <a:xfrm>
            <a:off x="479614" y="820689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671C3E-2C0D-DC44-6522-8198F907B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7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081A67-5A60-AE83-07E8-22E7DB400CC0}"/>
              </a:ext>
            </a:extLst>
          </p:cNvPr>
          <p:cNvSpPr txBox="1">
            <a:spLocks/>
          </p:cNvSpPr>
          <p:nvPr/>
        </p:nvSpPr>
        <p:spPr>
          <a:xfrm>
            <a:off x="594094" y="876109"/>
            <a:ext cx="7303477" cy="572500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3325" indent="-2889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arenR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cs typeface="Arial" panose="020B0604020202020204" pitchFamily="34" charset="0"/>
              </a:rPr>
              <a:t>Updated the website with recent information &amp; events</a:t>
            </a:r>
          </a:p>
          <a:p>
            <a:r>
              <a:rPr lang="en-US" sz="2000" dirty="0">
                <a:cs typeface="Arial" panose="020B0604020202020204" pitchFamily="34" charset="0"/>
              </a:rPr>
              <a:t>March newsletter now available</a:t>
            </a:r>
          </a:p>
          <a:p>
            <a:r>
              <a:rPr lang="en-US" sz="2000" dirty="0">
                <a:cs typeface="Arial" panose="020B0604020202020204" pitchFamily="34" charset="0"/>
              </a:rPr>
              <a:t>LAA </a:t>
            </a:r>
            <a:r>
              <a:rPr lang="en-US" sz="2000" dirty="0">
                <a:cs typeface="Arial" panose="020B0604020202020204" pitchFamily="34" charset="0"/>
                <a:hlinkClick r:id="rId3"/>
              </a:rPr>
              <a:t>Facebook page</a:t>
            </a:r>
            <a:r>
              <a:rPr lang="en-US" sz="2000" dirty="0">
                <a:cs typeface="Arial" panose="020B0604020202020204" pitchFamily="34" charset="0"/>
              </a:rPr>
              <a:t> continues to grow</a:t>
            </a:r>
          </a:p>
          <a:p>
            <a:pPr lvl="1"/>
            <a:r>
              <a:rPr lang="en-US" sz="1600" dirty="0">
                <a:cs typeface="Arial" panose="020B0604020202020204" pitchFamily="34" charset="0"/>
              </a:rPr>
              <a:t>75 followers as of 3/2/2026</a:t>
            </a:r>
          </a:p>
          <a:p>
            <a:pPr lvl="1"/>
            <a:r>
              <a:rPr lang="en-US" sz="1600" dirty="0">
                <a:cs typeface="Arial" panose="020B0604020202020204" pitchFamily="34" charset="0"/>
              </a:rPr>
              <a:t>12% increase over the past 28 days</a:t>
            </a:r>
          </a:p>
          <a:p>
            <a:pPr lvl="1"/>
            <a:r>
              <a:rPr lang="en-US" sz="1600" dirty="0">
                <a:cs typeface="Arial" panose="020B0604020202020204" pitchFamily="34" charset="0"/>
              </a:rPr>
              <a:t>Continued growth, but at a slower rate</a:t>
            </a:r>
          </a:p>
          <a:p>
            <a:endParaRPr lang="en-US" sz="2000" dirty="0"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EF398F-3A95-2744-1AA2-1C5525796E6D}"/>
              </a:ext>
            </a:extLst>
          </p:cNvPr>
          <p:cNvSpPr txBox="1"/>
          <p:nvPr/>
        </p:nvSpPr>
        <p:spPr>
          <a:xfrm>
            <a:off x="594094" y="136524"/>
            <a:ext cx="7921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Website and Publication Report</a:t>
            </a:r>
          </a:p>
        </p:txBody>
      </p:sp>
      <p:pic>
        <p:nvPicPr>
          <p:cNvPr id="8" name="Picture 7" descr="A graph on a screen&#10;&#10;AI-generated content may be incorrect.">
            <a:extLst>
              <a:ext uri="{FF2B5EF4-FFF2-40B4-BE49-F238E27FC236}">
                <a16:creationId xmlns:a16="http://schemas.microsoft.com/office/drawing/2014/main" id="{D0039D01-0AD3-9D9F-F344-EBCABFB213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55" y="3046901"/>
            <a:ext cx="7772400" cy="2829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946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22FCB-9520-38F8-590A-2539BA83B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4FCAB14-FFBF-D685-6FBA-D284B377BCDE}"/>
              </a:ext>
            </a:extLst>
          </p:cNvPr>
          <p:cNvCxnSpPr/>
          <p:nvPr/>
        </p:nvCxnSpPr>
        <p:spPr>
          <a:xfrm>
            <a:off x="479614" y="820689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B8D77E-05C5-E458-2EF9-0B7E70D71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4D2269-AD60-D0F8-9058-196E6D99D351}"/>
              </a:ext>
            </a:extLst>
          </p:cNvPr>
          <p:cNvSpPr txBox="1"/>
          <p:nvPr/>
        </p:nvSpPr>
        <p:spPr>
          <a:xfrm>
            <a:off x="594094" y="136524"/>
            <a:ext cx="7921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IT Committee Report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C942A7-AAE5-A4C5-0605-85F3CC830755}"/>
              </a:ext>
            </a:extLst>
          </p:cNvPr>
          <p:cNvSpPr txBox="1">
            <a:spLocks/>
          </p:cNvSpPr>
          <p:nvPr/>
        </p:nvSpPr>
        <p:spPr>
          <a:xfrm>
            <a:off x="628650" y="1004089"/>
            <a:ext cx="8159750" cy="563202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3325" indent="-2889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arenR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Transition to MS Business Basic (Free), initiated on January 24, still has no noticeable consequences to users</a:t>
            </a:r>
          </a:p>
          <a:p>
            <a:endParaRPr lang="en-US" dirty="0"/>
          </a:p>
          <a:p>
            <a:r>
              <a:rPr lang="en-US" dirty="0"/>
              <a:t>Board (group) mailing list address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Several Board (but not all) members asked for a group mailing list address to contact board members at either their LAA @larc or personal email addresses with a single email address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A group “@</a:t>
            </a:r>
            <a:r>
              <a:rPr lang="en-US" dirty="0" err="1"/>
              <a:t>larc</a:t>
            </a:r>
            <a:r>
              <a:rPr lang="en-US" dirty="0"/>
              <a:t>” address was setup up and works well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Forwarding to board member home emails does not work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76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EE228-C190-1FEC-5C04-B0C056FBD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traight Connector 6">
            <a:extLst>
              <a:ext uri="{FF2B5EF4-FFF2-40B4-BE49-F238E27FC236}">
                <a16:creationId xmlns:a16="http://schemas.microsoft.com/office/drawing/2014/main" id="{4B04213D-8028-01DE-2F49-B1F87820DFD4}"/>
              </a:ext>
            </a:extLst>
          </p:cNvPr>
          <p:cNvSpPr/>
          <p:nvPr/>
        </p:nvSpPr>
        <p:spPr>
          <a:xfrm>
            <a:off x="531628" y="659219"/>
            <a:ext cx="7921257" cy="1"/>
          </a:xfrm>
          <a:prstGeom prst="line">
            <a:avLst/>
          </a:prstGeom>
          <a:ln w="28575">
            <a:solidFill>
              <a:srgbClr val="8FAADC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2" name="TextBox 7">
            <a:extLst>
              <a:ext uri="{FF2B5EF4-FFF2-40B4-BE49-F238E27FC236}">
                <a16:creationId xmlns:a16="http://schemas.microsoft.com/office/drawing/2014/main" id="{5D3CC276-B2FB-485E-0953-CEF11B276082}"/>
              </a:ext>
            </a:extLst>
          </p:cNvPr>
          <p:cNvSpPr txBox="1"/>
          <p:nvPr/>
        </p:nvSpPr>
        <p:spPr>
          <a:xfrm>
            <a:off x="237036" y="0"/>
            <a:ext cx="8669924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3600"/>
            </a:lvl1pPr>
          </a:lstStyle>
          <a:p>
            <a:r>
              <a:rPr lang="en-US" sz="3200" dirty="0"/>
              <a:t>Old Business – Outstanding Actions</a:t>
            </a:r>
            <a:endParaRPr sz="3200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520DF3E9-B850-E02E-F117-D89B273ECBF9}"/>
              </a:ext>
            </a:extLst>
          </p:cNvPr>
          <p:cNvSpPr txBox="1">
            <a:spLocks/>
          </p:cNvSpPr>
          <p:nvPr/>
        </p:nvSpPr>
        <p:spPr>
          <a:xfrm>
            <a:off x="332179" y="733664"/>
            <a:ext cx="8479637" cy="5641033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800100" marR="0" indent="-3429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AutoNum type="alphaLcParenR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1299633" marR="0" indent="-385233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AutoNum type="arabicParenR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16764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–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21336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25908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30480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35052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39624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>
              <a:buFont typeface="Arial" panose="020B0604020202020204" pitchFamily="34" charset="0"/>
              <a:buChar char="•"/>
              <a:defRPr b="1"/>
            </a:pPr>
            <a:r>
              <a:rPr lang="en-US" sz="1800" b="1" dirty="0">
                <a:solidFill>
                  <a:schemeClr val="tx1"/>
                </a:solidFill>
              </a:rPr>
              <a:t>Further investigate the hybrid approach and investing with Vanguard and report back to the board. Unanimously approved by all present and on-line. (Ray Rhew – Jan 2026 Action)</a:t>
            </a:r>
          </a:p>
          <a:p>
            <a:pPr lvl="1" hangingPunct="1">
              <a:buFont typeface="Arial" panose="020B0604020202020204" pitchFamily="34" charset="0"/>
              <a:buChar char="•"/>
              <a:defRPr b="1"/>
            </a:pPr>
            <a:r>
              <a:rPr lang="en-US" sz="1800" b="1" dirty="0">
                <a:solidFill>
                  <a:schemeClr val="tx1"/>
                </a:solidFill>
              </a:rPr>
              <a:t>Initial contact made with Vanguard (preliminary options discussed)</a:t>
            </a:r>
          </a:p>
          <a:p>
            <a:pPr lvl="1" hangingPunct="1">
              <a:buFont typeface="Arial" panose="020B0604020202020204" pitchFamily="34" charset="0"/>
              <a:buChar char="•"/>
              <a:defRPr b="1"/>
            </a:pPr>
            <a:r>
              <a:rPr lang="en-US" sz="1800" b="1" dirty="0">
                <a:solidFill>
                  <a:schemeClr val="tx1"/>
                </a:solidFill>
              </a:rPr>
              <a:t>More details on AIAA investment approach provided (summary below)</a:t>
            </a:r>
          </a:p>
          <a:p>
            <a:pPr lvl="2" hangingPunct="1">
              <a:buFont typeface="Arial" panose="020B0604020202020204" pitchFamily="34" charset="0"/>
              <a:buChar char="•"/>
              <a:defRPr b="1"/>
            </a:pPr>
            <a:r>
              <a:rPr lang="en-US" sz="1800" b="1" dirty="0">
                <a:solidFill>
                  <a:schemeClr val="tx1"/>
                </a:solidFill>
              </a:rPr>
              <a:t>Established an Investment Portfolio</a:t>
            </a:r>
          </a:p>
          <a:p>
            <a:pPr lvl="3"/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maintain a minimum of 50% of its assets in high quality fixed income securities (includes investment grade corporate bonds, U.S. Treasury and government agency bonds, and mortgage-backed securities) and a minimum of 25% of its assets in common stocks of companies with expectations of above average growth and/or sustainable dividend payout.</a:t>
            </a:r>
          </a:p>
          <a:p>
            <a:pPr lvl="3"/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shall be realized through investment in high quality mutual fund(s) as opposed to a stock portfolio. The selected investment portfolio shall have an expense ratio less than 1% (less than 0.5% if possible).</a:t>
            </a:r>
          </a:p>
          <a:p>
            <a:pPr lvl="3"/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Eighty percent (80%) of all dividend and capital gain distributions for the fiscal year (Oct. 1-Sept. 30) preceding a scholarship award shall be applied toward a “Futures in Aerospace” scholarship(s).</a:t>
            </a:r>
          </a:p>
          <a:p>
            <a:pPr lvl="3"/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Twenty percent (20%) of all dividend and capital gain distributions each fiscal year shall be reinvested </a:t>
            </a:r>
            <a:endParaRPr lang="en-US" sz="1800" b="1" dirty="0">
              <a:solidFill>
                <a:schemeClr val="tx1"/>
              </a:solidFill>
            </a:endParaRPr>
          </a:p>
          <a:p>
            <a:pPr hangingPunct="1">
              <a:buFont typeface="Arial" panose="020B0604020202020204" pitchFamily="34" charset="0"/>
              <a:buChar char="•"/>
              <a:defRPr b="1"/>
            </a:pPr>
            <a:r>
              <a:rPr lang="en-US" sz="1800" b="1" i="1" u="sng" dirty="0">
                <a:solidFill>
                  <a:schemeClr val="tx1"/>
                </a:solidFill>
              </a:rPr>
              <a:t>Feb 2026 Update:  Plan to continue discussions on Vanguard account opening and access procedures.  Will hold action request until Ad Hoc committee objectives are completed.</a:t>
            </a:r>
          </a:p>
          <a:p>
            <a:pPr lvl="1" hangingPunct="1">
              <a:buFont typeface="Arial" panose="020B0604020202020204" pitchFamily="34" charset="0"/>
              <a:buChar char="•"/>
              <a:defRPr b="1"/>
            </a:pP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A6D25B-6141-A2AB-08A8-89EFE1309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431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25428</TotalTime>
  <Words>1681</Words>
  <Application>Microsoft Office PowerPoint</Application>
  <PresentationFormat>On-screen Show (4:3)</PresentationFormat>
  <Paragraphs>173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Helvetica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Old Business – Outstanding Action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Rich and Kathy Ferrare</cp:lastModifiedBy>
  <cp:revision>695</cp:revision>
  <cp:lastPrinted>2026-02-08T19:09:16Z</cp:lastPrinted>
  <dcterms:created xsi:type="dcterms:W3CDTF">2020-07-01T00:58:21Z</dcterms:created>
  <dcterms:modified xsi:type="dcterms:W3CDTF">2026-03-09T19:27:56Z</dcterms:modified>
</cp:coreProperties>
</file>