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1"/>
  </p:notesMasterIdLst>
  <p:sldIdLst>
    <p:sldId id="338" r:id="rId3"/>
    <p:sldId id="278" r:id="rId4"/>
    <p:sldId id="284" r:id="rId5"/>
    <p:sldId id="361" r:id="rId6"/>
    <p:sldId id="332" r:id="rId7"/>
    <p:sldId id="261" r:id="rId8"/>
    <p:sldId id="257" r:id="rId9"/>
    <p:sldId id="256" r:id="rId10"/>
    <p:sldId id="339" r:id="rId11"/>
    <p:sldId id="279" r:id="rId12"/>
    <p:sldId id="348" r:id="rId13"/>
    <p:sldId id="352" r:id="rId14"/>
    <p:sldId id="268" r:id="rId15"/>
    <p:sldId id="283" r:id="rId16"/>
    <p:sldId id="263" r:id="rId17"/>
    <p:sldId id="267" r:id="rId18"/>
    <p:sldId id="262" r:id="rId19"/>
    <p:sldId id="298" r:id="rId20"/>
    <p:sldId id="271" r:id="rId21"/>
    <p:sldId id="301" r:id="rId22"/>
    <p:sldId id="269" r:id="rId23"/>
    <p:sldId id="266" r:id="rId24"/>
    <p:sldId id="282" r:id="rId25"/>
    <p:sldId id="349" r:id="rId26"/>
    <p:sldId id="360" r:id="rId27"/>
    <p:sldId id="357" r:id="rId28"/>
    <p:sldId id="358" r:id="rId29"/>
    <p:sldId id="359" r:id="rId30"/>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5685E-BC79-DB06-96DF-EC99E18BC2CF}" name="susan mcclain" initials="sm" userId="f56c572ea234b60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0" autoAdjust="0"/>
  </p:normalViewPr>
  <p:slideViewPr>
    <p:cSldViewPr snapToGrid="0">
      <p:cViewPr varScale="1">
        <p:scale>
          <a:sx n="73" d="100"/>
          <a:sy n="73" d="100"/>
        </p:scale>
        <p:origin x="126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0E58D-693E-AA44-B8A5-97C5D67AD2B9}"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7DA6ECD7-79EA-5F43-9E1E-BF315094B3C6}">
      <dgm:prSet phldrT="[Text]" custT="1"/>
      <dgm:spPr/>
      <dgm:t>
        <a:bodyPr/>
        <a:lstStyle/>
        <a:p>
          <a:r>
            <a:rPr lang="en-US" sz="1400" b="1" dirty="0"/>
            <a:t>LAA HOH Committee Chair – Mary Beth Wusk</a:t>
          </a:r>
        </a:p>
      </dgm:t>
    </dgm:pt>
    <dgm:pt modelId="{0E516C27-4693-7443-AABC-3CD7C66AADD1}" type="parTrans" cxnId="{93F2151D-6AF5-174A-B1A7-81D51D1636CC}">
      <dgm:prSet/>
      <dgm:spPr/>
      <dgm:t>
        <a:bodyPr/>
        <a:lstStyle/>
        <a:p>
          <a:endParaRPr lang="en-US"/>
        </a:p>
      </dgm:t>
    </dgm:pt>
    <dgm:pt modelId="{00D80786-0BCE-5C4A-9452-360D477F53AE}" type="sibTrans" cxnId="{93F2151D-6AF5-174A-B1A7-81D51D1636CC}">
      <dgm:prSet/>
      <dgm:spPr/>
      <dgm:t>
        <a:bodyPr/>
        <a:lstStyle/>
        <a:p>
          <a:endParaRPr lang="en-US"/>
        </a:p>
      </dgm:t>
    </dgm:pt>
    <dgm:pt modelId="{F0D28FC7-9893-E945-A5F4-AAF9904870DD}">
      <dgm:prSet phldrT="[Text]" custT="1"/>
      <dgm:spPr/>
      <dgm:t>
        <a:bodyPr/>
        <a:lstStyle/>
        <a:p>
          <a:pPr algn="ctr">
            <a:buNone/>
          </a:pPr>
          <a:r>
            <a:rPr lang="en-US" sz="1400" b="1" dirty="0"/>
            <a:t>HOH Operations Team</a:t>
          </a:r>
        </a:p>
        <a:p>
          <a:pPr algn="ctr">
            <a:buNone/>
          </a:pPr>
          <a:r>
            <a:rPr lang="en-US" sz="1400" b="1" dirty="0"/>
            <a:t>Mary Beth Wusk (Chair)</a:t>
          </a:r>
        </a:p>
        <a:p>
          <a:pPr algn="ctr">
            <a:buNone/>
          </a:pPr>
          <a:endParaRPr lang="en-US" sz="1400" b="1" dirty="0"/>
        </a:p>
        <a:p>
          <a:pPr algn="ctr">
            <a:buFont typeface="Arial" panose="020B0604020202020204" pitchFamily="34" charset="0"/>
            <a:buNone/>
          </a:pPr>
          <a:r>
            <a:rPr lang="en-US" sz="1400" dirty="0">
              <a:solidFill>
                <a:srgbClr val="52F8B5"/>
              </a:solidFill>
            </a:rPr>
            <a:t>NASA Langley – At least 2 Representatives (1 Senior  Liaison;  1 Center Representative (assist </a:t>
          </a:r>
          <a:r>
            <a:rPr lang="en-US" sz="1400" dirty="0" err="1">
              <a:solidFill>
                <a:srgbClr val="52F8B5"/>
              </a:solidFill>
            </a:rPr>
            <a:t>HoH</a:t>
          </a:r>
          <a:r>
            <a:rPr lang="en-US" sz="1400" dirty="0">
              <a:solidFill>
                <a:srgbClr val="52F8B5"/>
              </a:solidFill>
            </a:rPr>
            <a:t> coordination))</a:t>
          </a:r>
        </a:p>
        <a:p>
          <a:pPr algn="ctr">
            <a:buFont typeface="Arial" panose="020B0604020202020204" pitchFamily="34" charset="0"/>
            <a:buNone/>
          </a:pPr>
          <a:r>
            <a:rPr lang="en-US" sz="1400" dirty="0"/>
            <a:t>LAA – At least 3 Representatives</a:t>
          </a:r>
        </a:p>
        <a:p>
          <a:pPr algn="ctr">
            <a:buFont typeface="Arial" panose="020B0604020202020204" pitchFamily="34" charset="0"/>
            <a:buNone/>
          </a:pPr>
          <a:r>
            <a:rPr lang="en-US" sz="1400" dirty="0"/>
            <a:t>Hampton Roads Partners - 1-2 Representatives</a:t>
          </a:r>
        </a:p>
      </dgm:t>
    </dgm:pt>
    <dgm:pt modelId="{9D45A2F6-DA59-DC4D-A81E-98DC57C71640}" type="parTrans" cxnId="{5F293118-B74A-CB4F-BF28-A8F65391483A}">
      <dgm:prSet/>
      <dgm:spPr/>
      <dgm:t>
        <a:bodyPr/>
        <a:lstStyle/>
        <a:p>
          <a:endParaRPr lang="en-US"/>
        </a:p>
      </dgm:t>
    </dgm:pt>
    <dgm:pt modelId="{F5404ACB-4293-BF42-9432-4C2ECC22AA24}" type="sibTrans" cxnId="{5F293118-B74A-CB4F-BF28-A8F65391483A}">
      <dgm:prSet/>
      <dgm:spPr/>
      <dgm:t>
        <a:bodyPr/>
        <a:lstStyle/>
        <a:p>
          <a:endParaRPr lang="en-US"/>
        </a:p>
      </dgm:t>
    </dgm:pt>
    <dgm:pt modelId="{DD19FCB8-22C5-2C4E-96D9-4DB06F504772}">
      <dgm:prSet custT="1"/>
      <dgm:spPr/>
      <dgm:t>
        <a:bodyPr/>
        <a:lstStyle/>
        <a:p>
          <a:pPr algn="ctr"/>
          <a:r>
            <a:rPr lang="en-US" sz="1400" b="1" u="none" strike="noStrike" kern="1200" dirty="0">
              <a:effectLst/>
            </a:rPr>
            <a:t>Honorees Selection Committee</a:t>
          </a:r>
        </a:p>
        <a:p>
          <a:pPr algn="ctr"/>
          <a:r>
            <a:rPr lang="en-US" sz="1400" kern="1200" dirty="0">
              <a:solidFill>
                <a:srgbClr val="52F8B5"/>
              </a:solidFill>
            </a:rPr>
            <a:t>NASA Office of the Director  selects Senior Committee Lead</a:t>
          </a:r>
        </a:p>
        <a:p>
          <a:pPr algn="ctr"/>
          <a:endParaRPr lang="en-US" sz="1400" kern="1200" dirty="0">
            <a:solidFill>
              <a:srgbClr val="52F8B5"/>
            </a:solidFill>
          </a:endParaRPr>
        </a:p>
        <a:p>
          <a:pPr algn="ctr"/>
          <a:r>
            <a:rPr lang="en-US" sz="1400" kern="1200" dirty="0">
              <a:solidFill>
                <a:srgbClr val="52F8B5"/>
              </a:solidFill>
            </a:rPr>
            <a:t>NASA – 2 Representatives</a:t>
          </a:r>
        </a:p>
        <a:p>
          <a:pPr algn="ctr"/>
          <a:r>
            <a:rPr lang="en-US" sz="1400" kern="1200" dirty="0">
              <a:solidFill>
                <a:schemeClr val="bg1"/>
              </a:solidFill>
            </a:rPr>
            <a:t>NASA Langley History &amp; Archives Program manager or designee</a:t>
          </a:r>
        </a:p>
        <a:p>
          <a:pPr algn="ctr"/>
          <a:r>
            <a:rPr lang="en-US" sz="1400" kern="1200" dirty="0"/>
            <a:t>LAA – At least 2 Representatives</a:t>
          </a:r>
        </a:p>
        <a:p>
          <a:pPr algn="ctr"/>
          <a:r>
            <a:rPr lang="en-US" sz="1400" kern="1200" dirty="0"/>
            <a:t>Hampton Roads Partners – 2 Representatives, including retirees with NASA Langley knowledge and its history</a:t>
          </a:r>
        </a:p>
      </dgm:t>
    </dgm:pt>
    <dgm:pt modelId="{DF2CBEC0-BAD4-AC43-BB1F-63B759187D23}" type="sibTrans" cxnId="{104553C9-8D1A-0043-95F2-D018519580B0}">
      <dgm:prSet/>
      <dgm:spPr/>
      <dgm:t>
        <a:bodyPr/>
        <a:lstStyle/>
        <a:p>
          <a:endParaRPr lang="en-US"/>
        </a:p>
      </dgm:t>
    </dgm:pt>
    <dgm:pt modelId="{9435E4EA-B3CA-FF44-9B25-9E0B33AA6214}" type="parTrans" cxnId="{104553C9-8D1A-0043-95F2-D018519580B0}">
      <dgm:prSet/>
      <dgm:spPr/>
      <dgm:t>
        <a:bodyPr/>
        <a:lstStyle/>
        <a:p>
          <a:endParaRPr lang="en-US"/>
        </a:p>
      </dgm:t>
    </dgm:pt>
    <dgm:pt modelId="{74257301-CFBE-7D42-BA3E-D10C38CDF432}" type="pres">
      <dgm:prSet presAssocID="{CA30E58D-693E-AA44-B8A5-97C5D67AD2B9}" presName="hierChild1" presStyleCnt="0">
        <dgm:presLayoutVars>
          <dgm:orgChart val="1"/>
          <dgm:chPref val="1"/>
          <dgm:dir/>
          <dgm:animOne val="branch"/>
          <dgm:animLvl val="lvl"/>
          <dgm:resizeHandles/>
        </dgm:presLayoutVars>
      </dgm:prSet>
      <dgm:spPr/>
    </dgm:pt>
    <dgm:pt modelId="{91F7C6FF-493E-1549-8485-CB0D15EDCFDD}" type="pres">
      <dgm:prSet presAssocID="{7DA6ECD7-79EA-5F43-9E1E-BF315094B3C6}" presName="hierRoot1" presStyleCnt="0">
        <dgm:presLayoutVars>
          <dgm:hierBranch val="init"/>
        </dgm:presLayoutVars>
      </dgm:prSet>
      <dgm:spPr/>
    </dgm:pt>
    <dgm:pt modelId="{BBF858DB-54FA-C546-9875-F46AC8299AA0}" type="pres">
      <dgm:prSet presAssocID="{7DA6ECD7-79EA-5F43-9E1E-BF315094B3C6}" presName="rootComposite1" presStyleCnt="0"/>
      <dgm:spPr/>
    </dgm:pt>
    <dgm:pt modelId="{1009122E-10A0-6B40-9FAA-50DC7A35272D}" type="pres">
      <dgm:prSet presAssocID="{7DA6ECD7-79EA-5F43-9E1E-BF315094B3C6}" presName="rootText1" presStyleLbl="node0" presStyleIdx="0" presStyleCnt="1" custScaleY="35553" custLinFactNeighborX="529" custLinFactNeighborY="-58883">
        <dgm:presLayoutVars>
          <dgm:chPref val="3"/>
        </dgm:presLayoutVars>
      </dgm:prSet>
      <dgm:spPr/>
    </dgm:pt>
    <dgm:pt modelId="{9FCA0EC0-CBE3-C746-9337-7366A8F7CADD}" type="pres">
      <dgm:prSet presAssocID="{7DA6ECD7-79EA-5F43-9E1E-BF315094B3C6}" presName="rootConnector1" presStyleLbl="node1" presStyleIdx="0" presStyleCnt="0"/>
      <dgm:spPr/>
    </dgm:pt>
    <dgm:pt modelId="{24D97AC3-9610-5B4F-A348-E50B14D19C1D}" type="pres">
      <dgm:prSet presAssocID="{7DA6ECD7-79EA-5F43-9E1E-BF315094B3C6}" presName="hierChild2" presStyleCnt="0"/>
      <dgm:spPr/>
    </dgm:pt>
    <dgm:pt modelId="{24F8D3FC-F460-F24E-B2BC-BCF76A2A5030}" type="pres">
      <dgm:prSet presAssocID="{9D45A2F6-DA59-DC4D-A81E-98DC57C71640}" presName="Name37" presStyleLbl="parChTrans1D2" presStyleIdx="0" presStyleCnt="2"/>
      <dgm:spPr/>
    </dgm:pt>
    <dgm:pt modelId="{AAAED9D3-42C7-E64B-8889-C93A1F0C1AEE}" type="pres">
      <dgm:prSet presAssocID="{F0D28FC7-9893-E945-A5F4-AAF9904870DD}" presName="hierRoot2" presStyleCnt="0">
        <dgm:presLayoutVars>
          <dgm:hierBranch val="init"/>
        </dgm:presLayoutVars>
      </dgm:prSet>
      <dgm:spPr/>
    </dgm:pt>
    <dgm:pt modelId="{4AA6C3BD-132C-9740-AE42-E9F2938E8990}" type="pres">
      <dgm:prSet presAssocID="{F0D28FC7-9893-E945-A5F4-AAF9904870DD}" presName="rootComposite" presStyleCnt="0"/>
      <dgm:spPr/>
    </dgm:pt>
    <dgm:pt modelId="{847F9207-AF21-FA42-A4F3-D1BD5523B293}" type="pres">
      <dgm:prSet presAssocID="{F0D28FC7-9893-E945-A5F4-AAF9904870DD}" presName="rootText" presStyleLbl="node2" presStyleIdx="0" presStyleCnt="2" custScaleX="114317" custScaleY="162950" custLinFactNeighborX="-53" custLinFactNeighborY="-66085">
        <dgm:presLayoutVars>
          <dgm:chPref val="3"/>
        </dgm:presLayoutVars>
      </dgm:prSet>
      <dgm:spPr/>
    </dgm:pt>
    <dgm:pt modelId="{4F279C7E-9816-5A4E-8FC0-DC7EE7DE7872}" type="pres">
      <dgm:prSet presAssocID="{F0D28FC7-9893-E945-A5F4-AAF9904870DD}" presName="rootConnector" presStyleLbl="node2" presStyleIdx="0" presStyleCnt="2"/>
      <dgm:spPr/>
    </dgm:pt>
    <dgm:pt modelId="{6910A273-3EEA-4C4C-B1B3-7DC793E9BF29}" type="pres">
      <dgm:prSet presAssocID="{F0D28FC7-9893-E945-A5F4-AAF9904870DD}" presName="hierChild4" presStyleCnt="0"/>
      <dgm:spPr/>
    </dgm:pt>
    <dgm:pt modelId="{A7825679-FA59-854C-867B-21C1C5A4A789}" type="pres">
      <dgm:prSet presAssocID="{F0D28FC7-9893-E945-A5F4-AAF9904870DD}" presName="hierChild5" presStyleCnt="0"/>
      <dgm:spPr/>
    </dgm:pt>
    <dgm:pt modelId="{E56E866B-E33F-4548-B8DB-11A747722B88}" type="pres">
      <dgm:prSet presAssocID="{9435E4EA-B3CA-FF44-9B25-9E0B33AA6214}" presName="Name37" presStyleLbl="parChTrans1D2" presStyleIdx="1" presStyleCnt="2"/>
      <dgm:spPr/>
    </dgm:pt>
    <dgm:pt modelId="{E6F2A405-E5B1-854F-8F26-6E669E06CFCD}" type="pres">
      <dgm:prSet presAssocID="{DD19FCB8-22C5-2C4E-96D9-4DB06F504772}" presName="hierRoot2" presStyleCnt="0">
        <dgm:presLayoutVars>
          <dgm:hierBranch val="init"/>
        </dgm:presLayoutVars>
      </dgm:prSet>
      <dgm:spPr/>
    </dgm:pt>
    <dgm:pt modelId="{35E6BFB2-9629-1345-A366-2F08177847E0}" type="pres">
      <dgm:prSet presAssocID="{DD19FCB8-22C5-2C4E-96D9-4DB06F504772}" presName="rootComposite" presStyleCnt="0"/>
      <dgm:spPr/>
    </dgm:pt>
    <dgm:pt modelId="{2AA395C6-262E-9D4A-82D1-FD8F21109819}" type="pres">
      <dgm:prSet presAssocID="{DD19FCB8-22C5-2C4E-96D9-4DB06F504772}" presName="rootText" presStyleLbl="node2" presStyleIdx="1" presStyleCnt="2" custScaleX="129318" custScaleY="199041" custLinFactNeighborX="70" custLinFactNeighborY="-66081">
        <dgm:presLayoutVars>
          <dgm:chPref val="3"/>
        </dgm:presLayoutVars>
      </dgm:prSet>
      <dgm:spPr/>
    </dgm:pt>
    <dgm:pt modelId="{8272E1EA-6745-6D4C-8C30-A7C8FAE47395}" type="pres">
      <dgm:prSet presAssocID="{DD19FCB8-22C5-2C4E-96D9-4DB06F504772}" presName="rootConnector" presStyleLbl="node2" presStyleIdx="1" presStyleCnt="2"/>
      <dgm:spPr/>
    </dgm:pt>
    <dgm:pt modelId="{64D10932-15FF-814C-A9C5-7B340B5EE844}" type="pres">
      <dgm:prSet presAssocID="{DD19FCB8-22C5-2C4E-96D9-4DB06F504772}" presName="hierChild4" presStyleCnt="0"/>
      <dgm:spPr/>
    </dgm:pt>
    <dgm:pt modelId="{921E39E7-64A3-FA4B-AAA7-40E50B9B7888}" type="pres">
      <dgm:prSet presAssocID="{DD19FCB8-22C5-2C4E-96D9-4DB06F504772}" presName="hierChild5" presStyleCnt="0"/>
      <dgm:spPr/>
    </dgm:pt>
    <dgm:pt modelId="{7280009F-EF7A-6A43-B6EF-941A4CB1DBB0}" type="pres">
      <dgm:prSet presAssocID="{7DA6ECD7-79EA-5F43-9E1E-BF315094B3C6}" presName="hierChild3" presStyleCnt="0"/>
      <dgm:spPr/>
    </dgm:pt>
  </dgm:ptLst>
  <dgm:cxnLst>
    <dgm:cxn modelId="{B91F620C-CF20-364E-ADB8-A77167AEB4ED}" type="presOf" srcId="{F0D28FC7-9893-E945-A5F4-AAF9904870DD}" destId="{4F279C7E-9816-5A4E-8FC0-DC7EE7DE7872}" srcOrd="1" destOrd="0" presId="urn:microsoft.com/office/officeart/2005/8/layout/orgChart1"/>
    <dgm:cxn modelId="{5F293118-B74A-CB4F-BF28-A8F65391483A}" srcId="{7DA6ECD7-79EA-5F43-9E1E-BF315094B3C6}" destId="{F0D28FC7-9893-E945-A5F4-AAF9904870DD}" srcOrd="0" destOrd="0" parTransId="{9D45A2F6-DA59-DC4D-A81E-98DC57C71640}" sibTransId="{F5404ACB-4293-BF42-9432-4C2ECC22AA24}"/>
    <dgm:cxn modelId="{93F2151D-6AF5-174A-B1A7-81D51D1636CC}" srcId="{CA30E58D-693E-AA44-B8A5-97C5D67AD2B9}" destId="{7DA6ECD7-79EA-5F43-9E1E-BF315094B3C6}" srcOrd="0" destOrd="0" parTransId="{0E516C27-4693-7443-AABC-3CD7C66AADD1}" sibTransId="{00D80786-0BCE-5C4A-9452-360D477F53AE}"/>
    <dgm:cxn modelId="{B4295623-CF5F-F04D-8FB4-D5A5DCFEE973}" type="presOf" srcId="{CA30E58D-693E-AA44-B8A5-97C5D67AD2B9}" destId="{74257301-CFBE-7D42-BA3E-D10C38CDF432}" srcOrd="0" destOrd="0" presId="urn:microsoft.com/office/officeart/2005/8/layout/orgChart1"/>
    <dgm:cxn modelId="{0371AB76-8410-5B4D-84A6-72A01EDEB877}" type="presOf" srcId="{DD19FCB8-22C5-2C4E-96D9-4DB06F504772}" destId="{2AA395C6-262E-9D4A-82D1-FD8F21109819}" srcOrd="0" destOrd="0" presId="urn:microsoft.com/office/officeart/2005/8/layout/orgChart1"/>
    <dgm:cxn modelId="{82BA7891-1542-434A-963C-DD701477F7C6}" type="presOf" srcId="{9435E4EA-B3CA-FF44-9B25-9E0B33AA6214}" destId="{E56E866B-E33F-4548-B8DB-11A747722B88}" srcOrd="0" destOrd="0" presId="urn:microsoft.com/office/officeart/2005/8/layout/orgChart1"/>
    <dgm:cxn modelId="{E9EF64A3-3750-7C40-8B38-744B489D32D6}" type="presOf" srcId="{7DA6ECD7-79EA-5F43-9E1E-BF315094B3C6}" destId="{1009122E-10A0-6B40-9FAA-50DC7A35272D}" srcOrd="0" destOrd="0" presId="urn:microsoft.com/office/officeart/2005/8/layout/orgChart1"/>
    <dgm:cxn modelId="{104553C9-8D1A-0043-95F2-D018519580B0}" srcId="{7DA6ECD7-79EA-5F43-9E1E-BF315094B3C6}" destId="{DD19FCB8-22C5-2C4E-96D9-4DB06F504772}" srcOrd="1" destOrd="0" parTransId="{9435E4EA-B3CA-FF44-9B25-9E0B33AA6214}" sibTransId="{DF2CBEC0-BAD4-AC43-BB1F-63B759187D23}"/>
    <dgm:cxn modelId="{58E6C7DE-6CED-DF43-9FFD-2EC2D8EE7393}" type="presOf" srcId="{9D45A2F6-DA59-DC4D-A81E-98DC57C71640}" destId="{24F8D3FC-F460-F24E-B2BC-BCF76A2A5030}" srcOrd="0" destOrd="0" presId="urn:microsoft.com/office/officeart/2005/8/layout/orgChart1"/>
    <dgm:cxn modelId="{1FF3DBDF-82E3-A347-9F12-1BA0D4A5C49A}" type="presOf" srcId="{F0D28FC7-9893-E945-A5F4-AAF9904870DD}" destId="{847F9207-AF21-FA42-A4F3-D1BD5523B293}" srcOrd="0" destOrd="0" presId="urn:microsoft.com/office/officeart/2005/8/layout/orgChart1"/>
    <dgm:cxn modelId="{501E85F9-36E1-354C-9A53-C45AB458B620}" type="presOf" srcId="{DD19FCB8-22C5-2C4E-96D9-4DB06F504772}" destId="{8272E1EA-6745-6D4C-8C30-A7C8FAE47395}" srcOrd="1" destOrd="0" presId="urn:microsoft.com/office/officeart/2005/8/layout/orgChart1"/>
    <dgm:cxn modelId="{E952FDFB-FAC3-EA47-A674-C51E26F18117}" type="presOf" srcId="{7DA6ECD7-79EA-5F43-9E1E-BF315094B3C6}" destId="{9FCA0EC0-CBE3-C746-9337-7366A8F7CADD}" srcOrd="1" destOrd="0" presId="urn:microsoft.com/office/officeart/2005/8/layout/orgChart1"/>
    <dgm:cxn modelId="{DE3F0496-BFC8-2E46-B4F2-F3D302A2FB5A}" type="presParOf" srcId="{74257301-CFBE-7D42-BA3E-D10C38CDF432}" destId="{91F7C6FF-493E-1549-8485-CB0D15EDCFDD}" srcOrd="0" destOrd="0" presId="urn:microsoft.com/office/officeart/2005/8/layout/orgChart1"/>
    <dgm:cxn modelId="{DB52DB4B-3363-7B4A-A4D3-C8D6FE88C875}" type="presParOf" srcId="{91F7C6FF-493E-1549-8485-CB0D15EDCFDD}" destId="{BBF858DB-54FA-C546-9875-F46AC8299AA0}" srcOrd="0" destOrd="0" presId="urn:microsoft.com/office/officeart/2005/8/layout/orgChart1"/>
    <dgm:cxn modelId="{8CB91D1D-24F9-B346-881B-461ECE7D2728}" type="presParOf" srcId="{BBF858DB-54FA-C546-9875-F46AC8299AA0}" destId="{1009122E-10A0-6B40-9FAA-50DC7A35272D}" srcOrd="0" destOrd="0" presId="urn:microsoft.com/office/officeart/2005/8/layout/orgChart1"/>
    <dgm:cxn modelId="{07EA6D1B-FD1A-7743-83DD-E6BC08BD7575}" type="presParOf" srcId="{BBF858DB-54FA-C546-9875-F46AC8299AA0}" destId="{9FCA0EC0-CBE3-C746-9337-7366A8F7CADD}" srcOrd="1" destOrd="0" presId="urn:microsoft.com/office/officeart/2005/8/layout/orgChart1"/>
    <dgm:cxn modelId="{89A33EAF-B369-A94C-86E9-80BC63649BDE}" type="presParOf" srcId="{91F7C6FF-493E-1549-8485-CB0D15EDCFDD}" destId="{24D97AC3-9610-5B4F-A348-E50B14D19C1D}" srcOrd="1" destOrd="0" presId="urn:microsoft.com/office/officeart/2005/8/layout/orgChart1"/>
    <dgm:cxn modelId="{31F2A436-8F4D-444C-943A-459F4DADE425}" type="presParOf" srcId="{24D97AC3-9610-5B4F-A348-E50B14D19C1D}" destId="{24F8D3FC-F460-F24E-B2BC-BCF76A2A5030}" srcOrd="0" destOrd="0" presId="urn:microsoft.com/office/officeart/2005/8/layout/orgChart1"/>
    <dgm:cxn modelId="{A0C1D70E-D675-BD43-BE28-1BD5B3393564}" type="presParOf" srcId="{24D97AC3-9610-5B4F-A348-E50B14D19C1D}" destId="{AAAED9D3-42C7-E64B-8889-C93A1F0C1AEE}" srcOrd="1" destOrd="0" presId="urn:microsoft.com/office/officeart/2005/8/layout/orgChart1"/>
    <dgm:cxn modelId="{5DE94C2E-0F09-E644-AB7C-927878868709}" type="presParOf" srcId="{AAAED9D3-42C7-E64B-8889-C93A1F0C1AEE}" destId="{4AA6C3BD-132C-9740-AE42-E9F2938E8990}" srcOrd="0" destOrd="0" presId="urn:microsoft.com/office/officeart/2005/8/layout/orgChart1"/>
    <dgm:cxn modelId="{049E4C83-BE83-D84A-8660-AD2238DAC35A}" type="presParOf" srcId="{4AA6C3BD-132C-9740-AE42-E9F2938E8990}" destId="{847F9207-AF21-FA42-A4F3-D1BD5523B293}" srcOrd="0" destOrd="0" presId="urn:microsoft.com/office/officeart/2005/8/layout/orgChart1"/>
    <dgm:cxn modelId="{AAC917B8-2A51-E54E-8962-F74D88449981}" type="presParOf" srcId="{4AA6C3BD-132C-9740-AE42-E9F2938E8990}" destId="{4F279C7E-9816-5A4E-8FC0-DC7EE7DE7872}" srcOrd="1" destOrd="0" presId="urn:microsoft.com/office/officeart/2005/8/layout/orgChart1"/>
    <dgm:cxn modelId="{A405FB0C-487A-1F43-BCB4-17F1963FDCCC}" type="presParOf" srcId="{AAAED9D3-42C7-E64B-8889-C93A1F0C1AEE}" destId="{6910A273-3EEA-4C4C-B1B3-7DC793E9BF29}" srcOrd="1" destOrd="0" presId="urn:microsoft.com/office/officeart/2005/8/layout/orgChart1"/>
    <dgm:cxn modelId="{0DB8CB65-86F9-744F-89A7-BA2838E603B0}" type="presParOf" srcId="{AAAED9D3-42C7-E64B-8889-C93A1F0C1AEE}" destId="{A7825679-FA59-854C-867B-21C1C5A4A789}" srcOrd="2" destOrd="0" presId="urn:microsoft.com/office/officeart/2005/8/layout/orgChart1"/>
    <dgm:cxn modelId="{67640BA5-A5C1-2846-B1CD-495A362D3A00}" type="presParOf" srcId="{24D97AC3-9610-5B4F-A348-E50B14D19C1D}" destId="{E56E866B-E33F-4548-B8DB-11A747722B88}" srcOrd="2" destOrd="0" presId="urn:microsoft.com/office/officeart/2005/8/layout/orgChart1"/>
    <dgm:cxn modelId="{9EE80F60-1909-CE46-A457-CBB7DC8E27D8}" type="presParOf" srcId="{24D97AC3-9610-5B4F-A348-E50B14D19C1D}" destId="{E6F2A405-E5B1-854F-8F26-6E669E06CFCD}" srcOrd="3" destOrd="0" presId="urn:microsoft.com/office/officeart/2005/8/layout/orgChart1"/>
    <dgm:cxn modelId="{D9012B1F-002E-7F4C-950B-EDBC37302732}" type="presParOf" srcId="{E6F2A405-E5B1-854F-8F26-6E669E06CFCD}" destId="{35E6BFB2-9629-1345-A366-2F08177847E0}" srcOrd="0" destOrd="0" presId="urn:microsoft.com/office/officeart/2005/8/layout/orgChart1"/>
    <dgm:cxn modelId="{BCA82271-B134-1941-BBDA-E587EDDBD1C0}" type="presParOf" srcId="{35E6BFB2-9629-1345-A366-2F08177847E0}" destId="{2AA395C6-262E-9D4A-82D1-FD8F21109819}" srcOrd="0" destOrd="0" presId="urn:microsoft.com/office/officeart/2005/8/layout/orgChart1"/>
    <dgm:cxn modelId="{350386F0-4E9F-0B4A-963C-F1F1B6E639DC}" type="presParOf" srcId="{35E6BFB2-9629-1345-A366-2F08177847E0}" destId="{8272E1EA-6745-6D4C-8C30-A7C8FAE47395}" srcOrd="1" destOrd="0" presId="urn:microsoft.com/office/officeart/2005/8/layout/orgChart1"/>
    <dgm:cxn modelId="{7D9E6431-EBEE-E14E-BF8B-D481F18A173E}" type="presParOf" srcId="{E6F2A405-E5B1-854F-8F26-6E669E06CFCD}" destId="{64D10932-15FF-814C-A9C5-7B340B5EE844}" srcOrd="1" destOrd="0" presId="urn:microsoft.com/office/officeart/2005/8/layout/orgChart1"/>
    <dgm:cxn modelId="{78E2A360-4AD9-814D-AE4B-67D70288D1FE}" type="presParOf" srcId="{E6F2A405-E5B1-854F-8F26-6E669E06CFCD}" destId="{921E39E7-64A3-FA4B-AAA7-40E50B9B7888}" srcOrd="2" destOrd="0" presId="urn:microsoft.com/office/officeart/2005/8/layout/orgChart1"/>
    <dgm:cxn modelId="{52029B5B-E109-E340-BBC6-5C86371F1F9F}" type="presParOf" srcId="{91F7C6FF-493E-1549-8485-CB0D15EDCFDD}" destId="{7280009F-EF7A-6A43-B6EF-941A4CB1DBB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E866B-E33F-4548-B8DB-11A747722B88}">
      <dsp:nvSpPr>
        <dsp:cNvPr id="0" name=""/>
        <dsp:cNvSpPr/>
      </dsp:nvSpPr>
      <dsp:spPr>
        <a:xfrm>
          <a:off x="3959112" y="529678"/>
          <a:ext cx="2000972" cy="471192"/>
        </a:xfrm>
        <a:custGeom>
          <a:avLst/>
          <a:gdLst/>
          <a:ahLst/>
          <a:cxnLst/>
          <a:rect l="0" t="0" r="0" b="0"/>
          <a:pathLst>
            <a:path>
              <a:moveTo>
                <a:pt x="0" y="0"/>
              </a:moveTo>
              <a:lnTo>
                <a:pt x="0" y="158328"/>
              </a:lnTo>
              <a:lnTo>
                <a:pt x="2000972" y="158328"/>
              </a:lnTo>
              <a:lnTo>
                <a:pt x="2000972" y="471192"/>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4F8D3FC-F460-F24E-B2BC-BCF76A2A5030}">
      <dsp:nvSpPr>
        <dsp:cNvPr id="0" name=""/>
        <dsp:cNvSpPr/>
      </dsp:nvSpPr>
      <dsp:spPr>
        <a:xfrm>
          <a:off x="1703126" y="529678"/>
          <a:ext cx="2255986" cy="471133"/>
        </a:xfrm>
        <a:custGeom>
          <a:avLst/>
          <a:gdLst/>
          <a:ahLst/>
          <a:cxnLst/>
          <a:rect l="0" t="0" r="0" b="0"/>
          <a:pathLst>
            <a:path>
              <a:moveTo>
                <a:pt x="2255986" y="0"/>
              </a:moveTo>
              <a:lnTo>
                <a:pt x="2255986" y="158269"/>
              </a:lnTo>
              <a:lnTo>
                <a:pt x="0" y="158269"/>
              </a:lnTo>
              <a:lnTo>
                <a:pt x="0" y="471133"/>
              </a:lnTo>
            </a:path>
          </a:pathLst>
        </a:custGeom>
        <a:noFill/>
        <a:ln w="1905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009122E-10A0-6B40-9FAA-50DC7A35272D}">
      <dsp:nvSpPr>
        <dsp:cNvPr id="0" name=""/>
        <dsp:cNvSpPr/>
      </dsp:nvSpPr>
      <dsp:spPr>
        <a:xfrm>
          <a:off x="2469284" y="0"/>
          <a:ext cx="2979655" cy="52967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LAA HOH Committee Chair – Mary Beth Wusk</a:t>
          </a:r>
        </a:p>
      </dsp:txBody>
      <dsp:txXfrm>
        <a:off x="2469284" y="0"/>
        <a:ext cx="2979655" cy="529678"/>
      </dsp:txXfrm>
    </dsp:sp>
    <dsp:sp modelId="{847F9207-AF21-FA42-A4F3-D1BD5523B293}">
      <dsp:nvSpPr>
        <dsp:cNvPr id="0" name=""/>
        <dsp:cNvSpPr/>
      </dsp:nvSpPr>
      <dsp:spPr>
        <a:xfrm>
          <a:off x="0" y="1000811"/>
          <a:ext cx="3406252" cy="242767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HOH Operations Team</a:t>
          </a:r>
        </a:p>
        <a:p>
          <a:pPr marL="0" lvl="0" indent="0" algn="ctr" defTabSz="622300">
            <a:lnSpc>
              <a:spcPct val="90000"/>
            </a:lnSpc>
            <a:spcBef>
              <a:spcPct val="0"/>
            </a:spcBef>
            <a:spcAft>
              <a:spcPct val="35000"/>
            </a:spcAft>
            <a:buNone/>
          </a:pPr>
          <a:r>
            <a:rPr lang="en-US" sz="1400" b="1" kern="1200" dirty="0"/>
            <a:t>Mary Beth Wusk (Chair)</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Font typeface="Arial" panose="020B0604020202020204" pitchFamily="34" charset="0"/>
            <a:buNone/>
          </a:pPr>
          <a:r>
            <a:rPr lang="en-US" sz="1400" kern="1200" dirty="0">
              <a:solidFill>
                <a:srgbClr val="52F8B5"/>
              </a:solidFill>
            </a:rPr>
            <a:t>NASA Langley – At least 2 Representatives (1 Senior  Liaison;  1 Center Representative (assist </a:t>
          </a:r>
          <a:r>
            <a:rPr lang="en-US" sz="1400" kern="1200" dirty="0" err="1">
              <a:solidFill>
                <a:srgbClr val="52F8B5"/>
              </a:solidFill>
            </a:rPr>
            <a:t>HoH</a:t>
          </a:r>
          <a:r>
            <a:rPr lang="en-US" sz="1400" kern="1200" dirty="0">
              <a:solidFill>
                <a:srgbClr val="52F8B5"/>
              </a:solidFill>
            </a:rPr>
            <a:t> coordination))</a:t>
          </a:r>
        </a:p>
        <a:p>
          <a:pPr marL="0" lvl="0" indent="0" algn="ctr" defTabSz="622300">
            <a:lnSpc>
              <a:spcPct val="90000"/>
            </a:lnSpc>
            <a:spcBef>
              <a:spcPct val="0"/>
            </a:spcBef>
            <a:spcAft>
              <a:spcPct val="35000"/>
            </a:spcAft>
            <a:buFont typeface="Arial" panose="020B0604020202020204" pitchFamily="34" charset="0"/>
            <a:buNone/>
          </a:pPr>
          <a:r>
            <a:rPr lang="en-US" sz="1400" kern="1200" dirty="0"/>
            <a:t>LAA – At least 3 Representatives</a:t>
          </a:r>
        </a:p>
        <a:p>
          <a:pPr marL="0" lvl="0" indent="0" algn="ctr" defTabSz="622300">
            <a:lnSpc>
              <a:spcPct val="90000"/>
            </a:lnSpc>
            <a:spcBef>
              <a:spcPct val="0"/>
            </a:spcBef>
            <a:spcAft>
              <a:spcPct val="35000"/>
            </a:spcAft>
            <a:buFont typeface="Arial" panose="020B0604020202020204" pitchFamily="34" charset="0"/>
            <a:buNone/>
          </a:pPr>
          <a:r>
            <a:rPr lang="en-US" sz="1400" kern="1200" dirty="0"/>
            <a:t>Hampton Roads Partners - 1-2 Representatives</a:t>
          </a:r>
        </a:p>
      </dsp:txBody>
      <dsp:txXfrm>
        <a:off x="0" y="1000811"/>
        <a:ext cx="3406252" cy="2427674"/>
      </dsp:txXfrm>
    </dsp:sp>
    <dsp:sp modelId="{2AA395C6-262E-9D4A-82D1-FD8F21109819}">
      <dsp:nvSpPr>
        <dsp:cNvPr id="0" name=""/>
        <dsp:cNvSpPr/>
      </dsp:nvSpPr>
      <dsp:spPr>
        <a:xfrm>
          <a:off x="4033469" y="1000871"/>
          <a:ext cx="3853230" cy="296536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none" strike="noStrike" kern="1200" dirty="0">
              <a:effectLst/>
            </a:rPr>
            <a:t>Honorees Selection Committee</a:t>
          </a:r>
        </a:p>
        <a:p>
          <a:pPr marL="0" lvl="0" indent="0" algn="ctr" defTabSz="622300">
            <a:lnSpc>
              <a:spcPct val="90000"/>
            </a:lnSpc>
            <a:spcBef>
              <a:spcPct val="0"/>
            </a:spcBef>
            <a:spcAft>
              <a:spcPct val="35000"/>
            </a:spcAft>
            <a:buNone/>
          </a:pPr>
          <a:r>
            <a:rPr lang="en-US" sz="1400" kern="1200" dirty="0">
              <a:solidFill>
                <a:srgbClr val="52F8B5"/>
              </a:solidFill>
            </a:rPr>
            <a:t>NASA Office of the Director  selects Senior Committee Lead</a:t>
          </a:r>
        </a:p>
        <a:p>
          <a:pPr marL="0" lvl="0" indent="0" algn="ctr" defTabSz="622300">
            <a:lnSpc>
              <a:spcPct val="90000"/>
            </a:lnSpc>
            <a:spcBef>
              <a:spcPct val="0"/>
            </a:spcBef>
            <a:spcAft>
              <a:spcPct val="35000"/>
            </a:spcAft>
            <a:buNone/>
          </a:pPr>
          <a:endParaRPr lang="en-US" sz="1400" kern="1200" dirty="0">
            <a:solidFill>
              <a:srgbClr val="52F8B5"/>
            </a:solidFill>
          </a:endParaRPr>
        </a:p>
        <a:p>
          <a:pPr marL="0" lvl="0" indent="0" algn="ctr" defTabSz="622300">
            <a:lnSpc>
              <a:spcPct val="90000"/>
            </a:lnSpc>
            <a:spcBef>
              <a:spcPct val="0"/>
            </a:spcBef>
            <a:spcAft>
              <a:spcPct val="35000"/>
            </a:spcAft>
            <a:buNone/>
          </a:pPr>
          <a:r>
            <a:rPr lang="en-US" sz="1400" kern="1200" dirty="0">
              <a:solidFill>
                <a:srgbClr val="52F8B5"/>
              </a:solidFill>
            </a:rPr>
            <a:t>NASA – 2 Representatives</a:t>
          </a:r>
        </a:p>
        <a:p>
          <a:pPr marL="0" lvl="0" indent="0" algn="ctr" defTabSz="622300">
            <a:lnSpc>
              <a:spcPct val="90000"/>
            </a:lnSpc>
            <a:spcBef>
              <a:spcPct val="0"/>
            </a:spcBef>
            <a:spcAft>
              <a:spcPct val="35000"/>
            </a:spcAft>
            <a:buNone/>
          </a:pPr>
          <a:r>
            <a:rPr lang="en-US" sz="1400" kern="1200" dirty="0">
              <a:solidFill>
                <a:schemeClr val="bg1"/>
              </a:solidFill>
            </a:rPr>
            <a:t>NASA Langley History &amp; Archives Program manager or designee</a:t>
          </a:r>
        </a:p>
        <a:p>
          <a:pPr marL="0" lvl="0" indent="0" algn="ctr" defTabSz="622300">
            <a:lnSpc>
              <a:spcPct val="90000"/>
            </a:lnSpc>
            <a:spcBef>
              <a:spcPct val="0"/>
            </a:spcBef>
            <a:spcAft>
              <a:spcPct val="35000"/>
            </a:spcAft>
            <a:buNone/>
          </a:pPr>
          <a:r>
            <a:rPr lang="en-US" sz="1400" kern="1200" dirty="0"/>
            <a:t>LAA – At least 2 Representatives</a:t>
          </a:r>
        </a:p>
        <a:p>
          <a:pPr marL="0" lvl="0" indent="0" algn="ctr" defTabSz="622300">
            <a:lnSpc>
              <a:spcPct val="90000"/>
            </a:lnSpc>
            <a:spcBef>
              <a:spcPct val="0"/>
            </a:spcBef>
            <a:spcAft>
              <a:spcPct val="35000"/>
            </a:spcAft>
            <a:buNone/>
          </a:pPr>
          <a:r>
            <a:rPr lang="en-US" sz="1400" kern="1200" dirty="0"/>
            <a:t>Hampton Roads Partners – 2 Representatives, including retirees with NASA Langley knowledge and its history</a:t>
          </a:r>
        </a:p>
      </dsp:txBody>
      <dsp:txXfrm>
        <a:off x="4033469" y="1000871"/>
        <a:ext cx="3853230" cy="296536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29T15:33:16.763"/>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F92B6DB2-2777-44E7-BBF6-141FB24B1608}" type="datetimeFigureOut">
              <a:rPr lang="en-US" smtClean="0"/>
              <a:t>5/15/2026</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DB41479D-A99A-465B-80CF-8A0406715EB4}" type="slidenum">
              <a:rPr lang="en-US" smtClean="0"/>
              <a:t>‹#›</a:t>
            </a:fld>
            <a:endParaRPr lang="en-US"/>
          </a:p>
        </p:txBody>
      </p:sp>
    </p:spTree>
    <p:extLst>
      <p:ext uri="{BB962C8B-B14F-4D97-AF65-F5344CB8AC3E}">
        <p14:creationId xmlns:p14="http://schemas.microsoft.com/office/powerpoint/2010/main" val="73767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9394C4-7577-4742-B25B-9529E1482773}" type="slidenum">
              <a:rPr lang="en-US" smtClean="0"/>
              <a:t>8</a:t>
            </a:fld>
            <a:endParaRPr lang="en-US"/>
          </a:p>
        </p:txBody>
      </p:sp>
    </p:spTree>
    <p:extLst>
      <p:ext uri="{BB962C8B-B14F-4D97-AF65-F5344CB8AC3E}">
        <p14:creationId xmlns:p14="http://schemas.microsoft.com/office/powerpoint/2010/main" val="218681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9688-E4CE-5A39-AEF3-DB8486B30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4F1208-16BB-AFCF-7758-19427EDF99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2094C-ED8A-8855-E475-940FC24FDF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7BF01F-EA1D-EF50-A69F-0107496742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6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0F272-D486-C508-5610-EF5DEDFEE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CD647-4EB4-A6C1-6BB1-05889F060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51557-CCA2-CBF1-5A68-D57290176C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8DBE5E-2A13-0E9B-4F2A-0B18A483C5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143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4640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F3F6-01C8-F8CA-E10F-4E1A66CB6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57DD8-7D63-2316-0024-DF5C1F89A8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181BC-7A97-4094-41BF-3864D4BB70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30D0CC-A3DD-9759-21E1-9E45DFDEB728}"/>
              </a:ext>
            </a:extLst>
          </p:cNvPr>
          <p:cNvSpPr>
            <a:spLocks noGrp="1"/>
          </p:cNvSpPr>
          <p:nvPr>
            <p:ph type="sldNum" sz="quarter" idx="5"/>
          </p:nvPr>
        </p:nvSpPr>
        <p:spPr/>
        <p:txBody>
          <a:bodyPr/>
          <a:lstStyle/>
          <a:p>
            <a:fld id="{DB41479D-A99A-465B-80CF-8A0406715EB4}" type="slidenum">
              <a:rPr lang="en-US" smtClean="0"/>
              <a:t>12</a:t>
            </a:fld>
            <a:endParaRPr lang="en-US"/>
          </a:p>
        </p:txBody>
      </p:sp>
    </p:spTree>
    <p:extLst>
      <p:ext uri="{BB962C8B-B14F-4D97-AF65-F5344CB8AC3E}">
        <p14:creationId xmlns:p14="http://schemas.microsoft.com/office/powerpoint/2010/main" val="346130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8838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0060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0400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415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922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E5294-5EED-FDC0-920E-2A68C1AEA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B0A29-0C6E-6D3A-D8BA-9277ECF454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23849F-194D-10F8-7192-7FA830D1CD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401E8C-BF2B-D890-A608-D4608848BA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9431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DB162-A488-FA46-B011-3B3165C4475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6409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D021A-D4A2-4E70-BA83-0D168782A34B}" type="datetime1">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79926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FED781-6F9F-4781-8806-9180A05C5B10}" type="datetime1">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13371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E8E45-F0E6-4651-8D6C-FB5B48B390DF}" type="datetime1">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60105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1B20-A55E-6F65-6B75-9E4503E3F6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73717-DF91-57DB-776F-F0F20FD38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61674-48C5-473B-D26D-0F2FBC7B9937}"/>
              </a:ext>
            </a:extLst>
          </p:cNvPr>
          <p:cNvSpPr>
            <a:spLocks noGrp="1"/>
          </p:cNvSpPr>
          <p:nvPr>
            <p:ph type="dt" sz="half" idx="10"/>
          </p:nvPr>
        </p:nvSpPr>
        <p:spPr/>
        <p:txBody>
          <a:bodyPr/>
          <a:lstStyle/>
          <a:p>
            <a:fld id="{64539A2A-FC22-2447-8716-B15C23A00E3E}" type="datetimeFigureOut">
              <a:rPr lang="en-US" smtClean="0"/>
              <a:t>5/15/2026</a:t>
            </a:fld>
            <a:endParaRPr lang="en-US"/>
          </a:p>
        </p:txBody>
      </p:sp>
      <p:sp>
        <p:nvSpPr>
          <p:cNvPr id="5" name="Footer Placeholder 4">
            <a:extLst>
              <a:ext uri="{FF2B5EF4-FFF2-40B4-BE49-F238E27FC236}">
                <a16:creationId xmlns:a16="http://schemas.microsoft.com/office/drawing/2014/main" id="{B1345464-E9AA-80BB-4919-B0ED1F91B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DB0BD-9470-AF1C-F2A0-803AB664D62E}"/>
              </a:ext>
            </a:extLst>
          </p:cNvPr>
          <p:cNvSpPr>
            <a:spLocks noGrp="1"/>
          </p:cNvSpPr>
          <p:nvPr>
            <p:ph type="sldNum" sz="quarter" idx="12"/>
          </p:nvPr>
        </p:nvSpPr>
        <p:spPr>
          <a:xfrm>
            <a:off x="8240276" y="6400415"/>
            <a:ext cx="275074" cy="276999"/>
          </a:xfrm>
        </p:spPr>
        <p:txBody>
          <a:bodyPr/>
          <a:lstStyle/>
          <a:p>
            <a:fld id="{885C55F7-7941-FF46-8BF1-EA0AD53320FF}" type="slidenum">
              <a:rPr lang="en-US" smtClean="0"/>
              <a:t>‹#›</a:t>
            </a:fld>
            <a:endParaRPr lang="en-US"/>
          </a:p>
        </p:txBody>
      </p:sp>
    </p:spTree>
    <p:extLst>
      <p:ext uri="{BB962C8B-B14F-4D97-AF65-F5344CB8AC3E}">
        <p14:creationId xmlns:p14="http://schemas.microsoft.com/office/powerpoint/2010/main" val="2324931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6657-A3CD-30C7-4225-6CD356FB2AB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B22C072-FBA9-B185-1010-DCADC71F9F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11038BD-5A2C-E8EB-D5B9-3DE4B72934A7}"/>
              </a:ext>
            </a:extLst>
          </p:cNvPr>
          <p:cNvSpPr>
            <a:spLocks noGrp="1"/>
          </p:cNvSpPr>
          <p:nvPr>
            <p:ph type="dt" sz="half" idx="10"/>
          </p:nvPr>
        </p:nvSpPr>
        <p:spPr/>
        <p:txBody>
          <a:bodyPr/>
          <a:lstStyle/>
          <a:p>
            <a:fld id="{A4729754-4B82-4BFA-8695-42C0E66ED528}" type="datetime1">
              <a:rPr lang="en-US" smtClean="0"/>
              <a:t>5/15/2026</a:t>
            </a:fld>
            <a:endParaRPr lang="en-US"/>
          </a:p>
        </p:txBody>
      </p:sp>
      <p:sp>
        <p:nvSpPr>
          <p:cNvPr id="5" name="Footer Placeholder 4">
            <a:extLst>
              <a:ext uri="{FF2B5EF4-FFF2-40B4-BE49-F238E27FC236}">
                <a16:creationId xmlns:a16="http://schemas.microsoft.com/office/drawing/2014/main" id="{8E391C37-2CAF-CE80-B9C6-B0C8CA459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3AB2B-BDD7-33D0-06AF-0A9FC8E2F6AF}"/>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2862826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7342-6889-2E47-8D0E-6ECD47018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76C0A-DF0A-AC36-4667-3E77E6A902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9025BA-E3A4-0168-9FDF-19885B843D64}"/>
              </a:ext>
            </a:extLst>
          </p:cNvPr>
          <p:cNvSpPr>
            <a:spLocks noGrp="1"/>
          </p:cNvSpPr>
          <p:nvPr>
            <p:ph type="dt" sz="half" idx="10"/>
          </p:nvPr>
        </p:nvSpPr>
        <p:spPr/>
        <p:txBody>
          <a:bodyPr/>
          <a:lstStyle/>
          <a:p>
            <a:fld id="{7AC264D4-68C2-47CE-B958-801292CE4BA6}" type="datetime1">
              <a:rPr lang="en-US" smtClean="0"/>
              <a:t>5/15/2026</a:t>
            </a:fld>
            <a:endParaRPr lang="en-US"/>
          </a:p>
        </p:txBody>
      </p:sp>
      <p:sp>
        <p:nvSpPr>
          <p:cNvPr id="5" name="Footer Placeholder 4">
            <a:extLst>
              <a:ext uri="{FF2B5EF4-FFF2-40B4-BE49-F238E27FC236}">
                <a16:creationId xmlns:a16="http://schemas.microsoft.com/office/drawing/2014/main" id="{319B9765-3DB1-5F69-106B-EC0785984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05586-3E35-782D-7ED7-AB8041320B69}"/>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76150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19A3-BD0B-7CE9-7AE7-75B03108ABD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42871C-E89E-85C7-6BA5-AEF92329338A}"/>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6A0267-FE09-5F0C-A9A5-DDF72069A302}"/>
              </a:ext>
            </a:extLst>
          </p:cNvPr>
          <p:cNvSpPr>
            <a:spLocks noGrp="1"/>
          </p:cNvSpPr>
          <p:nvPr>
            <p:ph type="dt" sz="half" idx="10"/>
          </p:nvPr>
        </p:nvSpPr>
        <p:spPr/>
        <p:txBody>
          <a:bodyPr/>
          <a:lstStyle/>
          <a:p>
            <a:fld id="{4D9C71CC-55E8-41DD-BC9A-49FC3457E847}" type="datetime1">
              <a:rPr lang="en-US" smtClean="0"/>
              <a:t>5/15/2026</a:t>
            </a:fld>
            <a:endParaRPr lang="en-US"/>
          </a:p>
        </p:txBody>
      </p:sp>
      <p:sp>
        <p:nvSpPr>
          <p:cNvPr id="5" name="Footer Placeholder 4">
            <a:extLst>
              <a:ext uri="{FF2B5EF4-FFF2-40B4-BE49-F238E27FC236}">
                <a16:creationId xmlns:a16="http://schemas.microsoft.com/office/drawing/2014/main" id="{64D6A9D9-35A0-D890-2A0F-FDA4EBDDB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9B41F-4EE9-15E0-5E52-547D7FD0658A}"/>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56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36E4-8304-E6BC-C330-7A45529C4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19D8B-1AB6-CDD2-22A1-AFCA88A686B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CC51C-E4F6-4C7B-70C3-498CAF6E83F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C99DE3-95F7-3D16-492E-BC7115545D6A}"/>
              </a:ext>
            </a:extLst>
          </p:cNvPr>
          <p:cNvSpPr>
            <a:spLocks noGrp="1"/>
          </p:cNvSpPr>
          <p:nvPr>
            <p:ph type="dt" sz="half" idx="10"/>
          </p:nvPr>
        </p:nvSpPr>
        <p:spPr/>
        <p:txBody>
          <a:bodyPr/>
          <a:lstStyle/>
          <a:p>
            <a:fld id="{CE140A34-7D15-47D4-A833-96ECD2EF164E}" type="datetime1">
              <a:rPr lang="en-US" smtClean="0"/>
              <a:t>5/15/2026</a:t>
            </a:fld>
            <a:endParaRPr lang="en-US"/>
          </a:p>
        </p:txBody>
      </p:sp>
      <p:sp>
        <p:nvSpPr>
          <p:cNvPr id="6" name="Footer Placeholder 5">
            <a:extLst>
              <a:ext uri="{FF2B5EF4-FFF2-40B4-BE49-F238E27FC236}">
                <a16:creationId xmlns:a16="http://schemas.microsoft.com/office/drawing/2014/main" id="{8C1AE336-59CC-22E3-05C4-BA11AD624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E6D8D-8745-B70C-7D92-CA14F5455AE6}"/>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621365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FAE0-14DE-B3BE-97C6-D615DBE6EC3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EA1EB9-025F-C0F3-F5BA-0A7F341D305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1C67AD-9D86-ADDF-C6A6-64486A8E4C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C3B502-B12D-C073-B271-BD9CE7D353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ECFF785-128F-DE67-F666-12E31F18BC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BF5CD4-E1AF-93A2-3377-32A2A13DE97A}"/>
              </a:ext>
            </a:extLst>
          </p:cNvPr>
          <p:cNvSpPr>
            <a:spLocks noGrp="1"/>
          </p:cNvSpPr>
          <p:nvPr>
            <p:ph type="dt" sz="half" idx="10"/>
          </p:nvPr>
        </p:nvSpPr>
        <p:spPr/>
        <p:txBody>
          <a:bodyPr/>
          <a:lstStyle/>
          <a:p>
            <a:fld id="{F6DBF8B8-B5BF-4AAE-B8FE-EFEB34E5CD22}" type="datetime1">
              <a:rPr lang="en-US" smtClean="0"/>
              <a:t>5/15/2026</a:t>
            </a:fld>
            <a:endParaRPr lang="en-US"/>
          </a:p>
        </p:txBody>
      </p:sp>
      <p:sp>
        <p:nvSpPr>
          <p:cNvPr id="8" name="Footer Placeholder 7">
            <a:extLst>
              <a:ext uri="{FF2B5EF4-FFF2-40B4-BE49-F238E27FC236}">
                <a16:creationId xmlns:a16="http://schemas.microsoft.com/office/drawing/2014/main" id="{C9731C8E-64FA-514E-A1FD-296D503E4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B6005C-E6E5-5A1E-9D9B-B8299B118C17}"/>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135442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7AF8-6CD4-1BAD-5E12-8C70C1E50D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EFA605-6C70-2683-61A9-C72D4E1CE7A9}"/>
              </a:ext>
            </a:extLst>
          </p:cNvPr>
          <p:cNvSpPr>
            <a:spLocks noGrp="1"/>
          </p:cNvSpPr>
          <p:nvPr>
            <p:ph type="dt" sz="half" idx="10"/>
          </p:nvPr>
        </p:nvSpPr>
        <p:spPr/>
        <p:txBody>
          <a:bodyPr/>
          <a:lstStyle/>
          <a:p>
            <a:fld id="{17757A22-7192-4236-9D72-A38E0A26A5CB}" type="datetime1">
              <a:rPr lang="en-US" smtClean="0"/>
              <a:t>5/15/2026</a:t>
            </a:fld>
            <a:endParaRPr lang="en-US"/>
          </a:p>
        </p:txBody>
      </p:sp>
      <p:sp>
        <p:nvSpPr>
          <p:cNvPr id="4" name="Footer Placeholder 3">
            <a:extLst>
              <a:ext uri="{FF2B5EF4-FFF2-40B4-BE49-F238E27FC236}">
                <a16:creationId xmlns:a16="http://schemas.microsoft.com/office/drawing/2014/main" id="{940F35D8-6408-FDDE-78D7-EA771DC9A9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C78B63-1E99-0AA2-35AF-63CAB8E4EBB6}"/>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327568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B1EB5-9238-8041-776F-8F5072F8A790}"/>
              </a:ext>
            </a:extLst>
          </p:cNvPr>
          <p:cNvSpPr>
            <a:spLocks noGrp="1"/>
          </p:cNvSpPr>
          <p:nvPr>
            <p:ph type="dt" sz="half" idx="10"/>
          </p:nvPr>
        </p:nvSpPr>
        <p:spPr/>
        <p:txBody>
          <a:bodyPr/>
          <a:lstStyle/>
          <a:p>
            <a:fld id="{458DE708-0706-49DB-BE19-B1A404438D57}" type="datetime1">
              <a:rPr lang="en-US" smtClean="0"/>
              <a:t>5/15/2026</a:t>
            </a:fld>
            <a:endParaRPr lang="en-US"/>
          </a:p>
        </p:txBody>
      </p:sp>
      <p:sp>
        <p:nvSpPr>
          <p:cNvPr id="3" name="Footer Placeholder 2">
            <a:extLst>
              <a:ext uri="{FF2B5EF4-FFF2-40B4-BE49-F238E27FC236}">
                <a16:creationId xmlns:a16="http://schemas.microsoft.com/office/drawing/2014/main" id="{905495F9-A643-5FFE-B546-931DF70952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7DB22-964C-A7D3-8065-2EAB2CE34ECF}"/>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0071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76" y="1363898"/>
            <a:ext cx="78867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CCC0B5-7B29-4047-8CFF-FED4AFA7E34D}" type="datetime1">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655428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5CEB6-BF23-C14E-8887-961091F6E4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6632925-B23E-982B-07D4-79AA225CCB8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CF7875-AFD0-F586-0D54-52C4DCA3A5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5F205F9-C256-64EA-6414-FED1BC1FF863}"/>
              </a:ext>
            </a:extLst>
          </p:cNvPr>
          <p:cNvSpPr>
            <a:spLocks noGrp="1"/>
          </p:cNvSpPr>
          <p:nvPr>
            <p:ph type="dt" sz="half" idx="10"/>
          </p:nvPr>
        </p:nvSpPr>
        <p:spPr/>
        <p:txBody>
          <a:bodyPr/>
          <a:lstStyle/>
          <a:p>
            <a:fld id="{ABBA388A-3137-4903-BD52-DC531651B547}" type="datetime1">
              <a:rPr lang="en-US" smtClean="0"/>
              <a:t>5/15/2026</a:t>
            </a:fld>
            <a:endParaRPr lang="en-US"/>
          </a:p>
        </p:txBody>
      </p:sp>
      <p:sp>
        <p:nvSpPr>
          <p:cNvPr id="6" name="Footer Placeholder 5">
            <a:extLst>
              <a:ext uri="{FF2B5EF4-FFF2-40B4-BE49-F238E27FC236}">
                <a16:creationId xmlns:a16="http://schemas.microsoft.com/office/drawing/2014/main" id="{95C04954-DD89-B9DD-1924-127B465D54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8584C-C679-5F32-62B0-07957D257639}"/>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593108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7E52-4440-815B-715B-D98EEC89B9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D1CC60F-8978-6CCE-B48E-98E8B645F0A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534FF18-A237-9335-DF0D-627DA491FA9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032369A-FA73-4F82-6FD2-72D0BFCE2EBF}"/>
              </a:ext>
            </a:extLst>
          </p:cNvPr>
          <p:cNvSpPr>
            <a:spLocks noGrp="1"/>
          </p:cNvSpPr>
          <p:nvPr>
            <p:ph type="dt" sz="half" idx="10"/>
          </p:nvPr>
        </p:nvSpPr>
        <p:spPr/>
        <p:txBody>
          <a:bodyPr/>
          <a:lstStyle/>
          <a:p>
            <a:fld id="{7E126A44-7853-49DD-9AB8-F9C3C722B5A7}" type="datetime1">
              <a:rPr lang="en-US" smtClean="0"/>
              <a:t>5/15/2026</a:t>
            </a:fld>
            <a:endParaRPr lang="en-US"/>
          </a:p>
        </p:txBody>
      </p:sp>
      <p:sp>
        <p:nvSpPr>
          <p:cNvPr id="6" name="Footer Placeholder 5">
            <a:extLst>
              <a:ext uri="{FF2B5EF4-FFF2-40B4-BE49-F238E27FC236}">
                <a16:creationId xmlns:a16="http://schemas.microsoft.com/office/drawing/2014/main" id="{16ED9FD5-D8DF-0F8D-8872-4A9831C0A5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C7EAA-4791-91B2-0311-2358B1E36421}"/>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763639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4459-3387-53F2-15AF-B905F2F64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1D5BA-BCEF-6F7E-5DF2-ECF3A0B9D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23B2D-F877-C751-E126-6C1A392E83C2}"/>
              </a:ext>
            </a:extLst>
          </p:cNvPr>
          <p:cNvSpPr>
            <a:spLocks noGrp="1"/>
          </p:cNvSpPr>
          <p:nvPr>
            <p:ph type="dt" sz="half" idx="10"/>
          </p:nvPr>
        </p:nvSpPr>
        <p:spPr/>
        <p:txBody>
          <a:bodyPr/>
          <a:lstStyle/>
          <a:p>
            <a:fld id="{88DA9513-AD81-4460-8D0F-19CE6B3068B9}" type="datetime1">
              <a:rPr lang="en-US" smtClean="0"/>
              <a:t>5/15/2026</a:t>
            </a:fld>
            <a:endParaRPr lang="en-US"/>
          </a:p>
        </p:txBody>
      </p:sp>
      <p:sp>
        <p:nvSpPr>
          <p:cNvPr id="5" name="Footer Placeholder 4">
            <a:extLst>
              <a:ext uri="{FF2B5EF4-FFF2-40B4-BE49-F238E27FC236}">
                <a16:creationId xmlns:a16="http://schemas.microsoft.com/office/drawing/2014/main" id="{BDDD4134-DAF2-0652-6A29-7B63F9CE1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55BF9-ACBB-EFCE-E2B5-DB05D8447931}"/>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1597107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E76A4-A1A6-B983-9BFA-FE9C4A6C20E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A92F7-BC4B-101F-9F2B-E2398AB8A4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0B4D8-0CBA-C34C-D5CA-97923A198EC8}"/>
              </a:ext>
            </a:extLst>
          </p:cNvPr>
          <p:cNvSpPr>
            <a:spLocks noGrp="1"/>
          </p:cNvSpPr>
          <p:nvPr>
            <p:ph type="dt" sz="half" idx="10"/>
          </p:nvPr>
        </p:nvSpPr>
        <p:spPr/>
        <p:txBody>
          <a:bodyPr/>
          <a:lstStyle/>
          <a:p>
            <a:fld id="{9E9C5535-3038-4BA9-B8D4-8496830914A1}" type="datetime1">
              <a:rPr lang="en-US" smtClean="0"/>
              <a:t>5/15/2026</a:t>
            </a:fld>
            <a:endParaRPr lang="en-US"/>
          </a:p>
        </p:txBody>
      </p:sp>
      <p:sp>
        <p:nvSpPr>
          <p:cNvPr id="5" name="Footer Placeholder 4">
            <a:extLst>
              <a:ext uri="{FF2B5EF4-FFF2-40B4-BE49-F238E27FC236}">
                <a16:creationId xmlns:a16="http://schemas.microsoft.com/office/drawing/2014/main" id="{4F452A47-B314-29B4-DE14-97BC49753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97921-D26C-E33D-3237-EB5DC69AC6F5}"/>
              </a:ext>
            </a:extLst>
          </p:cNvPr>
          <p:cNvSpPr>
            <a:spLocks noGrp="1"/>
          </p:cNvSpPr>
          <p:nvPr>
            <p:ph type="sldNum" sz="quarter" idx="12"/>
          </p:nvPr>
        </p:nvSpPr>
        <p:spPr/>
        <p:txBody>
          <a:bodyPr/>
          <a:lstStyle/>
          <a:p>
            <a:fld id="{EBFFCBD6-5A08-114E-A40C-9E3E5D0669FA}" type="slidenum">
              <a:rPr lang="en-US" smtClean="0"/>
              <a:t>‹#›</a:t>
            </a:fld>
            <a:endParaRPr lang="en-US"/>
          </a:p>
        </p:txBody>
      </p:sp>
    </p:spTree>
    <p:extLst>
      <p:ext uri="{BB962C8B-B14F-4D97-AF65-F5344CB8AC3E}">
        <p14:creationId xmlns:p14="http://schemas.microsoft.com/office/powerpoint/2010/main" val="291599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DB4F5-D741-447F-8ACB-71FB44678091}" type="datetime1">
              <a:rPr lang="en-US" smtClean="0"/>
              <a:t>5/15/2026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05828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DB6440-9FBB-4F86-BED1-25E1D9ECC700}" type="datetime1">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12479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12ADE2-9B61-47A4-924E-1B89E2FDF235}" type="datetime1">
              <a:rPr lang="en-US" smtClean="0"/>
              <a:t>5/15/2026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2167238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CD16EC-1BC4-45A7-9A05-66A38A486634}" type="datetime1">
              <a:rPr lang="en-US" smtClean="0"/>
              <a:t>5/15/2026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4493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DAE26-1B9F-4F1B-9451-5B632A5CA4B1}" type="datetime1">
              <a:rPr lang="en-US" smtClean="0"/>
              <a:t>5/15/2026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1569430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4E02C-2BDC-4207-B7C0-78521DB7348F}" type="datetime1">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4740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57A4FC-EC49-497F-BB5B-A599F1DF25A5}" type="datetime1">
              <a:rPr lang="en-US" smtClean="0"/>
              <a:t>5/15/2026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2CF83D-39B8-4D33-9A80-A1323915AE17}" type="slidenum">
              <a:rPr lang="en-US" smtClean="0"/>
              <a:t>‹#›</a:t>
            </a:fld>
            <a:endParaRPr lang="en-US"/>
          </a:p>
        </p:txBody>
      </p:sp>
    </p:spTree>
    <p:extLst>
      <p:ext uri="{BB962C8B-B14F-4D97-AF65-F5344CB8AC3E}">
        <p14:creationId xmlns:p14="http://schemas.microsoft.com/office/powerpoint/2010/main" val="313596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z="2000" b="1" dirty="0"/>
              <a:t>Agenda for LAA General Meeting – Jan 10, 2023</a:t>
            </a:r>
            <a:br>
              <a:rPr lang="en-US" sz="2000" b="1" dirty="0"/>
            </a:br>
            <a:r>
              <a:rPr lang="en-US" sz="2000" b="1" dirty="0"/>
              <a:t>11:30 AM to 1:00 PM</a:t>
            </a:r>
            <a:br>
              <a:rPr lang="en-US" sz="2000" b="1" dirty="0"/>
            </a:br>
            <a:r>
              <a:rPr lang="en-US" sz="2000" b="1" dirty="0">
                <a:solidFill>
                  <a:srgbClr val="FF0000"/>
                </a:solidFill>
              </a:rPr>
              <a:t>(Official business starts at 11:45 AM)</a:t>
            </a:r>
            <a:br>
              <a:rPr lang="en-US" sz="2000" b="1" dirty="0">
                <a:solidFill>
                  <a:srgbClr val="FF0000"/>
                </a:solidFill>
              </a:rPr>
            </a:br>
            <a:br>
              <a:rPr lang="en-US" sz="200" b="1" dirty="0"/>
            </a:br>
            <a:r>
              <a:rPr lang="en-US" sz="1600" b="1" u="sng" dirty="0"/>
              <a:t>Zoom Meeting</a:t>
            </a:r>
            <a:r>
              <a:rPr lang="en-US" sz="1600" b="1" dirty="0"/>
              <a:t>: See email for information to join the meeting</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22D78-7C5F-4F62-B89B-3A006DD87F63}" type="datetime1">
              <a:rPr lang="en-US" smtClean="0"/>
              <a:t>5/15/2026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CF83D-39B8-4D33-9A80-A1323915AE17}" type="slidenum">
              <a:rPr lang="en-US" smtClean="0"/>
              <a:t>‹#›</a:t>
            </a:fld>
            <a:endParaRPr lang="en-US" dirty="0"/>
          </a:p>
        </p:txBody>
      </p:sp>
    </p:spTree>
    <p:extLst>
      <p:ext uri="{BB962C8B-B14F-4D97-AF65-F5344CB8AC3E}">
        <p14:creationId xmlns:p14="http://schemas.microsoft.com/office/powerpoint/2010/main" val="2174374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hdr="0" ftr="0" dt="0"/>
  <p:txStyles>
    <p:titleStyle>
      <a:lvl1pPr algn="ctr"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2A4A4-DF02-0689-3F4E-8CF7E71972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7356E9-9F68-147D-76D3-141442EE01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EA38B-CAEB-E74A-23BE-DB8B7087C3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1D576E0-55FA-4B17-A945-4E61A871B91B}" type="datetime1">
              <a:rPr lang="en-US" smtClean="0"/>
              <a:t>5/15/2026</a:t>
            </a:fld>
            <a:endParaRPr lang="en-US"/>
          </a:p>
        </p:txBody>
      </p:sp>
      <p:sp>
        <p:nvSpPr>
          <p:cNvPr id="5" name="Footer Placeholder 4">
            <a:extLst>
              <a:ext uri="{FF2B5EF4-FFF2-40B4-BE49-F238E27FC236}">
                <a16:creationId xmlns:a16="http://schemas.microsoft.com/office/drawing/2014/main" id="{50C4983F-1F59-0696-E56C-3DFB2C489F0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81D8B6-EB4A-34EC-E22E-AE217B1C9D1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EBFFCBD6-5A08-114E-A40C-9E3E5D0669FA}" type="slidenum">
              <a:rPr lang="en-US" smtClean="0"/>
              <a:t>‹#›</a:t>
            </a:fld>
            <a:endParaRPr lang="en-US"/>
          </a:p>
        </p:txBody>
      </p:sp>
    </p:spTree>
    <p:extLst>
      <p:ext uri="{BB962C8B-B14F-4D97-AF65-F5344CB8AC3E}">
        <p14:creationId xmlns:p14="http://schemas.microsoft.com/office/powerpoint/2010/main" val="16666498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cebook.com/profile.php?id=61581871535636"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Layout" Target="../slideLayouts/slideLayout19.xml"/><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11" Type="http://schemas.openxmlformats.org/officeDocument/2006/relationships/image" Target="../media/image6.png"/><Relationship Id="rId10" Type="http://schemas.openxmlformats.org/officeDocument/2006/relationships/image" Target="NUL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B7DC85-A2B6-007F-E8D3-5BE838C6C39A}"/>
              </a:ext>
            </a:extLst>
          </p:cNvPr>
          <p:cNvSpPr txBox="1"/>
          <p:nvPr/>
        </p:nvSpPr>
        <p:spPr>
          <a:xfrm>
            <a:off x="727295" y="107399"/>
            <a:ext cx="7420881" cy="707886"/>
          </a:xfrm>
          <a:prstGeom prst="rect">
            <a:avLst/>
          </a:prstGeom>
          <a:noFill/>
        </p:spPr>
        <p:txBody>
          <a:bodyPr wrap="square" rtlCol="0">
            <a:spAutoFit/>
          </a:bodyPr>
          <a:lstStyle/>
          <a:p>
            <a:pPr marL="0" marR="0" algn="ctr"/>
            <a:r>
              <a:rPr lang="en-US" sz="2000" b="1" i="1" dirty="0">
                <a:effectLst/>
                <a:latin typeface="Calibri" panose="020F0502020204030204" pitchFamily="34" charset="0"/>
                <a:ea typeface="Calibri" panose="020F0502020204030204" pitchFamily="34" charset="0"/>
                <a:cs typeface="Times New Roman" panose="02020603050405020304" pitchFamily="18" charset="0"/>
              </a:rPr>
              <a:t>Langley Alumni Association (LAA) </a:t>
            </a:r>
            <a:r>
              <a:rPr lang="en-US" sz="2000" b="1" i="1" dirty="0">
                <a:latin typeface="Calibri" panose="020F0502020204030204" pitchFamily="34" charset="0"/>
                <a:ea typeface="Calibri" panose="020F0502020204030204" pitchFamily="34" charset="0"/>
                <a:cs typeface="Times New Roman" panose="02020603050405020304" pitchFamily="18" charset="0"/>
              </a:rPr>
              <a:t>General Membership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Meeting</a:t>
            </a:r>
          </a:p>
          <a:p>
            <a:pPr algn="ctr">
              <a:spcAft>
                <a:spcPts val="600"/>
              </a:spcAft>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Tuesday</a:t>
            </a:r>
            <a:r>
              <a:rPr lang="en-US" sz="2000" b="1" i="1" dirty="0">
                <a:latin typeface="Calibri" panose="020F0502020204030204" pitchFamily="34" charset="0"/>
                <a:ea typeface="Calibri" panose="020F0502020204030204" pitchFamily="34" charset="0"/>
                <a:cs typeface="Times New Roman" panose="02020603050405020304" pitchFamily="18" charset="0"/>
              </a:rPr>
              <a:t>, May 12, 2026</a:t>
            </a:r>
            <a:endParaRPr lang="en-US" sz="2000" b="1" i="1"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F4E0992-DC20-9265-2C08-F18B8B8DD7B6}"/>
              </a:ext>
            </a:extLst>
          </p:cNvPr>
          <p:cNvCxnSpPr/>
          <p:nvPr/>
        </p:nvCxnSpPr>
        <p:spPr>
          <a:xfrm>
            <a:off x="611372" y="8183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triangle shaped logo with text&#10;&#10;Description automatically generated">
            <a:extLst>
              <a:ext uri="{FF2B5EF4-FFF2-40B4-BE49-F238E27FC236}">
                <a16:creationId xmlns:a16="http://schemas.microsoft.com/office/drawing/2014/main" id="{B923D663-8329-5E0B-0CE1-B39BC3EF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372" y="833073"/>
            <a:ext cx="2313616" cy="2387211"/>
          </a:xfrm>
          <a:prstGeom prst="rect">
            <a:avLst/>
          </a:prstGeom>
        </p:spPr>
      </p:pic>
      <p:sp>
        <p:nvSpPr>
          <p:cNvPr id="5" name="TextBox 4">
            <a:extLst>
              <a:ext uri="{FF2B5EF4-FFF2-40B4-BE49-F238E27FC236}">
                <a16:creationId xmlns:a16="http://schemas.microsoft.com/office/drawing/2014/main" id="{3DB8D938-2FC2-39D2-833D-A1726285C0CB}"/>
              </a:ext>
            </a:extLst>
          </p:cNvPr>
          <p:cNvSpPr txBox="1"/>
          <p:nvPr/>
        </p:nvSpPr>
        <p:spPr>
          <a:xfrm>
            <a:off x="3589589" y="818317"/>
            <a:ext cx="5049077" cy="3942618"/>
          </a:xfrm>
          <a:prstGeom prst="rect">
            <a:avLst/>
          </a:prstGeom>
          <a:noFill/>
        </p:spPr>
        <p:txBody>
          <a:bodyPr wrap="square">
            <a:spAutoFit/>
          </a:bodyPr>
          <a:lstStyle/>
          <a:p>
            <a:pPr marL="0" marR="0">
              <a:spcBef>
                <a:spcPts val="600"/>
              </a:spcBef>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2025 LAA Officers</a:t>
            </a:r>
            <a:endParaRPr lang="en-US" sz="1400" dirty="0">
              <a:solidFill>
                <a:srgbClr val="1104BC"/>
              </a:solidFill>
              <a:effectLst/>
              <a:ea typeface="Calibri" panose="020F0502020204030204" pitchFamily="34" charset="0"/>
              <a:cs typeface="Times New Roman" panose="02020603050405020304" pitchFamily="18" charset="0"/>
            </a:endParaRPr>
          </a:p>
          <a:p>
            <a:pPr marL="0" marR="0"/>
            <a:r>
              <a:rPr lang="en-US" sz="1400" b="1" dirty="0">
                <a:effectLst/>
                <a:ea typeface="Calibri" panose="020F0502020204030204" pitchFamily="34" charset="0"/>
                <a:cs typeface="Times New Roman" panose="02020603050405020304" pitchFamily="18" charset="0"/>
              </a:rPr>
              <a:t>President: </a:t>
            </a:r>
            <a:r>
              <a:rPr lang="en-US" sz="1400" dirty="0">
                <a:effectLst/>
                <a:ea typeface="Calibri" panose="020F0502020204030204" pitchFamily="34" charset="0"/>
                <a:cs typeface="Times New Roman" panose="02020603050405020304" pitchFamily="18" charset="0"/>
              </a:rPr>
              <a:t>Kathy Ferrare  (757 880-8676)</a:t>
            </a:r>
          </a:p>
          <a:p>
            <a:pPr marL="0" marR="0">
              <a:lnSpc>
                <a:spcPct val="115000"/>
              </a:lnSpc>
            </a:pPr>
            <a:r>
              <a:rPr lang="en-US" sz="1400" b="1" dirty="0">
                <a:effectLst/>
                <a:ea typeface="Calibri" panose="020F0502020204030204" pitchFamily="34" charset="0"/>
                <a:cs typeface="Times New Roman" panose="02020603050405020304" pitchFamily="18" charset="0"/>
              </a:rPr>
              <a:t>Vice-President and Programs: </a:t>
            </a:r>
            <a:r>
              <a:rPr lang="en-US" sz="1400" dirty="0">
                <a:ea typeface="Calibri" panose="020F0502020204030204" pitchFamily="34" charset="0"/>
                <a:cs typeface="Times New Roman" panose="02020603050405020304" pitchFamily="18" charset="0"/>
              </a:rPr>
              <a:t>Susan McClain (757 285-3778)</a:t>
            </a:r>
            <a:endParaRPr lang="en-US" sz="1400" dirty="0">
              <a:effectLst/>
              <a:ea typeface="Calibri" panose="020F0502020204030204" pitchFamily="34" charset="0"/>
              <a:cs typeface="Times New Roman" panose="02020603050405020304" pitchFamily="18" charset="0"/>
            </a:endParaRPr>
          </a:p>
          <a:p>
            <a:pPr marL="0" marR="0">
              <a:lnSpc>
                <a:spcPct val="115000"/>
              </a:lnSpc>
            </a:pPr>
            <a:r>
              <a:rPr lang="en-US" sz="1400" b="1" dirty="0">
                <a:effectLst/>
                <a:ea typeface="Calibri" panose="020F0502020204030204" pitchFamily="34" charset="0"/>
                <a:cs typeface="Times New Roman" panose="02020603050405020304" pitchFamily="18" charset="0"/>
              </a:rPr>
              <a:t>Secretary: </a:t>
            </a:r>
            <a:r>
              <a:rPr lang="en-US" sz="1400" dirty="0">
                <a:effectLst/>
                <a:ea typeface="Calibri" panose="020F0502020204030204" pitchFamily="34" charset="0"/>
                <a:cs typeface="Times New Roman" panose="02020603050405020304" pitchFamily="18" charset="0"/>
              </a:rPr>
              <a:t>Jill Marlowe (757 209-2131)</a:t>
            </a:r>
          </a:p>
          <a:p>
            <a:pPr marL="0" marR="0">
              <a:lnSpc>
                <a:spcPct val="115000"/>
              </a:lnSpc>
            </a:pPr>
            <a:r>
              <a:rPr lang="en-US" sz="1400" b="1" dirty="0">
                <a:effectLst/>
                <a:ea typeface="Calibri" panose="020F0502020204030204" pitchFamily="34" charset="0"/>
                <a:cs typeface="Times New Roman" panose="02020603050405020304" pitchFamily="18" charset="0"/>
              </a:rPr>
              <a:t>Treasurer: </a:t>
            </a:r>
            <a:r>
              <a:rPr lang="en-US" sz="1400" dirty="0">
                <a:ea typeface="Calibri" panose="020F0502020204030204" pitchFamily="34" charset="0"/>
                <a:cs typeface="Times New Roman" panose="02020603050405020304" pitchFamily="18" charset="0"/>
              </a:rPr>
              <a:t>Ray Rhew</a:t>
            </a:r>
            <a:r>
              <a:rPr lang="en-US" sz="1400" dirty="0">
                <a:effectLst/>
                <a:ea typeface="Calibri" panose="020F0502020204030204" pitchFamily="34" charset="0"/>
                <a:cs typeface="Times New Roman" panose="02020603050405020304" pitchFamily="18" charset="0"/>
              </a:rPr>
              <a:t>  (757 </a:t>
            </a:r>
            <a:r>
              <a:rPr lang="en-US" sz="1400" dirty="0">
                <a:ea typeface="Calibri" panose="020F0502020204030204" pitchFamily="34" charset="0"/>
                <a:cs typeface="Times New Roman" panose="02020603050405020304" pitchFamily="18" charset="0"/>
              </a:rPr>
              <a:t>880-5817)</a:t>
            </a:r>
            <a:endParaRPr lang="en-US" sz="1400" b="1" dirty="0">
              <a:effectLst/>
              <a:ea typeface="Calibri" panose="020F0502020204030204" pitchFamily="34" charset="0"/>
              <a:cs typeface="Times New Roman" panose="02020603050405020304" pitchFamily="18" charset="0"/>
            </a:endParaRPr>
          </a:p>
          <a:p>
            <a:pPr marL="0" marR="0">
              <a:lnSpc>
                <a:spcPct val="115000"/>
              </a:lnSpc>
            </a:pPr>
            <a:r>
              <a:rPr lang="en-US" sz="1400" b="1" dirty="0">
                <a:ea typeface="Calibri" panose="020F0502020204030204" pitchFamily="34" charset="0"/>
                <a:cs typeface="Times New Roman" panose="02020603050405020304" pitchFamily="18" charset="0"/>
              </a:rPr>
              <a:t>Communications Officer</a:t>
            </a:r>
            <a:r>
              <a:rPr lang="en-US" sz="1400" dirty="0">
                <a:ea typeface="Calibri" panose="020F0502020204030204" pitchFamily="34" charset="0"/>
                <a:cs typeface="Times New Roman" panose="02020603050405020304" pitchFamily="18" charset="0"/>
              </a:rPr>
              <a:t>: Richard </a:t>
            </a:r>
            <a:r>
              <a:rPr lang="en-US" sz="1400" dirty="0" err="1">
                <a:ea typeface="Calibri" panose="020F0502020204030204" pitchFamily="34" charset="0"/>
                <a:cs typeface="Times New Roman" panose="02020603050405020304" pitchFamily="18" charset="0"/>
              </a:rPr>
              <a:t>Hueschen</a:t>
            </a:r>
            <a:r>
              <a:rPr lang="en-US" sz="1400" dirty="0">
                <a:ea typeface="Calibri" panose="020F0502020204030204" pitchFamily="34" charset="0"/>
                <a:cs typeface="Times New Roman" panose="02020603050405020304" pitchFamily="18" charset="0"/>
              </a:rPr>
              <a:t>  (</a:t>
            </a:r>
            <a:r>
              <a:rPr lang="en-US" sz="1400" b="0" i="0" dirty="0">
                <a:solidFill>
                  <a:srgbClr val="1D2228"/>
                </a:solidFill>
                <a:effectLst/>
              </a:rPr>
              <a:t>757 868-6453)</a:t>
            </a:r>
            <a:endParaRPr lang="en-US" sz="1400" dirty="0">
              <a:effectLst/>
              <a:ea typeface="Calibri" panose="020F0502020204030204" pitchFamily="34" charset="0"/>
              <a:cs typeface="Times New Roman" panose="02020603050405020304" pitchFamily="18" charset="0"/>
            </a:endParaRPr>
          </a:p>
          <a:p>
            <a:pPr marL="0" marR="0">
              <a:lnSpc>
                <a:spcPct val="115000"/>
              </a:lnSpc>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2025 Committee Chairs and Other Officials</a:t>
            </a:r>
          </a:p>
          <a:p>
            <a:pPr marL="0" marR="0"/>
            <a:r>
              <a:rPr lang="en-US" sz="1400" b="1" dirty="0">
                <a:effectLst/>
                <a:ea typeface="Calibri" panose="020F0502020204030204" pitchFamily="34" charset="0"/>
                <a:cs typeface="Times New Roman" panose="02020603050405020304" pitchFamily="18" charset="0"/>
              </a:rPr>
              <a:t>Membership Committee:</a:t>
            </a:r>
            <a:r>
              <a:rPr lang="en-US" sz="1400" dirty="0">
                <a:effectLst/>
                <a:ea typeface="Calibri" panose="020F0502020204030204" pitchFamily="34" charset="0"/>
                <a:cs typeface="Times New Roman" panose="02020603050405020304" pitchFamily="18" charset="0"/>
              </a:rPr>
              <a:t> Amy Radford</a:t>
            </a:r>
          </a:p>
          <a:p>
            <a:pPr marL="0" marR="0">
              <a:lnSpc>
                <a:spcPct val="115000"/>
              </a:lnSpc>
            </a:pPr>
            <a:r>
              <a:rPr lang="en-US" sz="1400" b="1" dirty="0">
                <a:effectLst/>
                <a:ea typeface="Calibri" panose="020F0502020204030204" pitchFamily="34" charset="0"/>
                <a:cs typeface="Times New Roman" panose="02020603050405020304" pitchFamily="18" charset="0"/>
              </a:rPr>
              <a:t>Nominating Committee</a:t>
            </a:r>
            <a:r>
              <a:rPr lang="en-US" sz="1400" dirty="0">
                <a:effectLst/>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Susan McClain</a:t>
            </a:r>
            <a:endParaRPr lang="en-US" sz="1400" dirty="0">
              <a:effectLst/>
              <a:ea typeface="Calibri" panose="020F0502020204030204" pitchFamily="34" charset="0"/>
              <a:cs typeface="Times New Roman" panose="02020603050405020304" pitchFamily="18" charset="0"/>
            </a:endParaRPr>
          </a:p>
          <a:p>
            <a:pPr marL="0" marR="0">
              <a:lnSpc>
                <a:spcPct val="115000"/>
              </a:lnSpc>
            </a:pPr>
            <a:r>
              <a:rPr lang="en-US" sz="1400" b="1" dirty="0">
                <a:effectLst/>
                <a:ea typeface="Calibri" panose="020F0502020204030204" pitchFamily="34" charset="0"/>
                <a:cs typeface="Times New Roman" panose="02020603050405020304" pitchFamily="18" charset="0"/>
              </a:rPr>
              <a:t>Hall of Honor </a:t>
            </a:r>
            <a:r>
              <a:rPr lang="en-US" sz="1400" b="1" dirty="0">
                <a:ea typeface="Calibri" panose="020F0502020204030204" pitchFamily="34" charset="0"/>
                <a:cs typeface="Times New Roman" panose="02020603050405020304" pitchFamily="18" charset="0"/>
              </a:rPr>
              <a:t>Committee</a:t>
            </a:r>
            <a:r>
              <a:rPr lang="en-US" sz="1400" dirty="0">
                <a:effectLst/>
                <a:ea typeface="Calibri" panose="020F0502020204030204" pitchFamily="34" charset="0"/>
                <a:cs typeface="Times New Roman" panose="02020603050405020304" pitchFamily="18" charset="0"/>
              </a:rPr>
              <a:t>: </a:t>
            </a:r>
            <a:r>
              <a:rPr lang="en-US" sz="1400" dirty="0">
                <a:ea typeface="Calibri" panose="020F0502020204030204" pitchFamily="34" charset="0"/>
                <a:cs typeface="Times New Roman" panose="02020603050405020304" pitchFamily="18" charset="0"/>
              </a:rPr>
              <a:t>Mary Beth Wusk</a:t>
            </a:r>
            <a:endParaRPr lang="en-US" sz="1400"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Website and Newsletter Committee:</a:t>
            </a:r>
            <a:r>
              <a:rPr lang="en-US" sz="1400" dirty="0">
                <a:effectLst/>
                <a:ea typeface="Calibri" panose="020F0502020204030204" pitchFamily="34" charset="0"/>
                <a:cs typeface="Times New Roman" panose="02020603050405020304" pitchFamily="18" charset="0"/>
              </a:rPr>
              <a:t>  Rick Ross</a:t>
            </a:r>
          </a:p>
          <a:p>
            <a:pPr>
              <a:lnSpc>
                <a:spcPct val="115000"/>
              </a:lnSpc>
            </a:pPr>
            <a:r>
              <a:rPr lang="en-US" sz="1400" b="1" dirty="0">
                <a:ea typeface="Calibri" panose="020F0502020204030204" pitchFamily="34" charset="0"/>
                <a:cs typeface="Times New Roman" panose="02020603050405020304" pitchFamily="18" charset="0"/>
              </a:rPr>
              <a:t>IT Committee:</a:t>
            </a:r>
            <a:r>
              <a:rPr lang="en-US" sz="1400" dirty="0">
                <a:ea typeface="Calibri" panose="020F0502020204030204" pitchFamily="34" charset="0"/>
                <a:cs typeface="Times New Roman" panose="02020603050405020304" pitchFamily="18" charset="0"/>
              </a:rPr>
              <a:t> Roman </a:t>
            </a:r>
            <a:r>
              <a:rPr lang="en-US" sz="1400" dirty="0" err="1">
                <a:ea typeface="Calibri" panose="020F0502020204030204" pitchFamily="34" charset="0"/>
                <a:cs typeface="Times New Roman" panose="02020603050405020304" pitchFamily="18" charset="0"/>
              </a:rPr>
              <a:t>Paryz</a:t>
            </a:r>
            <a:endParaRPr lang="en-US" sz="1400" b="1"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Langley Representative</a:t>
            </a:r>
            <a:r>
              <a:rPr lang="en-US" sz="1400" dirty="0">
                <a:effectLst/>
                <a:ea typeface="Calibri" panose="020F0502020204030204" pitchFamily="34" charset="0"/>
                <a:cs typeface="Times New Roman" panose="02020603050405020304" pitchFamily="18" charset="0"/>
              </a:rPr>
              <a:t>: Eileen Nelson and Mariya Georgieva</a:t>
            </a:r>
            <a:endParaRPr lang="en-US" sz="1400" b="1" dirty="0">
              <a:effectLst/>
              <a:ea typeface="Calibri" panose="020F0502020204030204" pitchFamily="34" charset="0"/>
              <a:cs typeface="Times New Roman" panose="02020603050405020304" pitchFamily="18" charset="0"/>
            </a:endParaRPr>
          </a:p>
          <a:p>
            <a:pPr>
              <a:lnSpc>
                <a:spcPct val="115000"/>
              </a:lnSpc>
            </a:pPr>
            <a:r>
              <a:rPr lang="en-US" sz="1400" b="1" dirty="0">
                <a:effectLst/>
                <a:ea typeface="Calibri" panose="020F0502020204030204" pitchFamily="34" charset="0"/>
                <a:cs typeface="Times New Roman" panose="02020603050405020304" pitchFamily="18" charset="0"/>
              </a:rPr>
              <a:t>Past President:  </a:t>
            </a:r>
            <a:r>
              <a:rPr lang="en-US" sz="1400" dirty="0">
                <a:effectLst/>
                <a:ea typeface="Calibri" panose="020F0502020204030204" pitchFamily="34" charset="0"/>
                <a:cs typeface="Times New Roman" panose="02020603050405020304" pitchFamily="18" charset="0"/>
              </a:rPr>
              <a:t>Dan Palumbo</a:t>
            </a:r>
          </a:p>
          <a:p>
            <a:pPr marL="0" marR="0">
              <a:lnSpc>
                <a:spcPct val="115000"/>
              </a:lnSpc>
            </a:pPr>
            <a:r>
              <a:rPr lang="en-US" sz="1400" b="1" dirty="0">
                <a:effectLst/>
                <a:ea typeface="Calibri" panose="020F0502020204030204" pitchFamily="34" charset="0"/>
                <a:cs typeface="Times New Roman" panose="02020603050405020304" pitchFamily="18" charset="0"/>
              </a:rPr>
              <a:t>Registered Agent</a:t>
            </a:r>
            <a:r>
              <a:rPr lang="en-US" sz="1400" dirty="0">
                <a:effectLst/>
                <a:ea typeface="Calibri" panose="020F0502020204030204" pitchFamily="34" charset="0"/>
                <a:cs typeface="Times New Roman" panose="02020603050405020304" pitchFamily="18" charset="0"/>
              </a:rPr>
              <a:t>: Geoff Tennille</a:t>
            </a:r>
          </a:p>
          <a:p>
            <a:pPr algn="ctr"/>
            <a:endParaRPr lang="en-US" sz="5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451C143-0B72-1CE0-87B4-C050F2F186C1}"/>
              </a:ext>
            </a:extLst>
          </p:cNvPr>
          <p:cNvSpPr txBox="1"/>
          <p:nvPr/>
        </p:nvSpPr>
        <p:spPr>
          <a:xfrm>
            <a:off x="358783" y="4630737"/>
            <a:ext cx="8574202" cy="2185214"/>
          </a:xfrm>
          <a:prstGeom prst="rect">
            <a:avLst/>
          </a:prstGeom>
          <a:noFill/>
        </p:spPr>
        <p:txBody>
          <a:bodyPr wrap="square" rtlCol="0">
            <a:spAutoFit/>
          </a:bodyPr>
          <a:lstStyle/>
          <a:p>
            <a:pPr marL="0" marR="0" algn="ctr">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Board Members-at-Large By Clas</a:t>
            </a:r>
            <a:r>
              <a:rPr lang="en-US" sz="1400" b="1" dirty="0">
                <a:solidFill>
                  <a:srgbClr val="1104BC"/>
                </a:solidFill>
                <a:effectLst/>
                <a:ea typeface="Calibri" panose="020F0502020204030204" pitchFamily="34" charset="0"/>
                <a:cs typeface="Times New Roman" panose="02020603050405020304" pitchFamily="18" charset="0"/>
              </a:rPr>
              <a:t>s</a:t>
            </a:r>
          </a:p>
          <a:p>
            <a:pPr marL="0" marR="0">
              <a:spcAft>
                <a:spcPts val="600"/>
              </a:spcAft>
              <a:tabLst>
                <a:tab pos="1143000" algn="l"/>
                <a:tab pos="1828800" algn="l"/>
                <a:tab pos="2286000" algn="l"/>
                <a:tab pos="3657600" algn="l"/>
                <a:tab pos="4114800" algn="l"/>
                <a:tab pos="6172200" algn="l"/>
              </a:tabLst>
            </a:pPr>
            <a:r>
              <a:rPr lang="en-US" sz="1400" b="1" i="1" dirty="0">
                <a:solidFill>
                  <a:srgbClr val="FF0000"/>
                </a:solidFill>
                <a:ea typeface="Calibri" panose="020F0502020204030204" pitchFamily="34" charset="0"/>
                <a:cs typeface="Times New Roman" panose="02020603050405020304" pitchFamily="18" charset="0"/>
              </a:rPr>
              <a:t>	    </a:t>
            </a:r>
            <a:r>
              <a:rPr lang="en-US" sz="1400" b="1" dirty="0">
                <a:ea typeface="Calibri" panose="020F0502020204030204" pitchFamily="34" charset="0"/>
                <a:cs typeface="Times New Roman" panose="02020603050405020304" pitchFamily="18" charset="0"/>
              </a:rPr>
              <a:t>2027	                 	    2028	       2029</a:t>
            </a:r>
          </a:p>
          <a:p>
            <a:pPr>
              <a:tabLst>
                <a:tab pos="1143000" algn="l"/>
                <a:tab pos="1770063" algn="l"/>
                <a:tab pos="2286000" algn="l"/>
                <a:tab pos="3657600" algn="l"/>
                <a:tab pos="3997325" algn="l"/>
                <a:tab pos="4173538" algn="l"/>
                <a:tab pos="6172200" algn="l"/>
              </a:tabLst>
            </a:pPr>
            <a:r>
              <a:rPr lang="en-US" sz="1400" dirty="0"/>
              <a:t>	Rich Antcliff		Mark Ballin	 Mike </a:t>
            </a:r>
            <a:r>
              <a:rPr lang="en-US" sz="1400" dirty="0" err="1"/>
              <a:t>Fremaux</a:t>
            </a:r>
            <a:endParaRPr lang="en-US" sz="1400" dirty="0"/>
          </a:p>
          <a:p>
            <a:pPr>
              <a:tabLst>
                <a:tab pos="1143000" algn="l"/>
                <a:tab pos="1828800" algn="l"/>
                <a:tab pos="2286000" algn="l"/>
                <a:tab pos="3657600" algn="l"/>
                <a:tab pos="3997325" algn="l"/>
                <a:tab pos="4173538" algn="l"/>
                <a:tab pos="6172200" algn="l"/>
              </a:tabLst>
            </a:pPr>
            <a:r>
              <a:rPr lang="en-US" sz="1400" dirty="0"/>
              <a:t>	Mary DiJoseph		Charlie Dunton	 Wes Goodman</a:t>
            </a:r>
          </a:p>
          <a:p>
            <a:pPr>
              <a:tabLst>
                <a:tab pos="1143000" algn="l"/>
                <a:tab pos="2286000" algn="l"/>
                <a:tab pos="3657600" algn="l"/>
                <a:tab pos="4173538" algn="l"/>
                <a:tab pos="6172200" algn="l"/>
              </a:tabLst>
            </a:pPr>
            <a:r>
              <a:rPr lang="en-US" sz="1400" dirty="0"/>
              <a:t>	Susan McClain		</a:t>
            </a:r>
            <a:r>
              <a:rPr lang="en-US" sz="1400" dirty="0" err="1"/>
              <a:t>Odilyn</a:t>
            </a:r>
            <a:r>
              <a:rPr lang="en-US" sz="1400" dirty="0"/>
              <a:t> Luck	 Jill Marlowe</a:t>
            </a:r>
          </a:p>
          <a:p>
            <a:pPr>
              <a:tabLst>
                <a:tab pos="1143000" algn="l"/>
                <a:tab pos="1828800" algn="l"/>
                <a:tab pos="2286000" algn="l"/>
                <a:tab pos="3657600" algn="l"/>
                <a:tab pos="4173538" algn="l"/>
                <a:tab pos="6172200" algn="l"/>
              </a:tabLst>
            </a:pPr>
            <a:r>
              <a:rPr lang="en-US" sz="1400" dirty="0"/>
              <a:t>	Craig </a:t>
            </a:r>
            <a:r>
              <a:rPr lang="en-US" sz="1400" dirty="0" err="1"/>
              <a:t>Ohlhorst</a:t>
            </a:r>
            <a:r>
              <a:rPr lang="en-US" sz="1400" dirty="0"/>
              <a:t>		Roman </a:t>
            </a:r>
            <a:r>
              <a:rPr lang="en-US" sz="1400" dirty="0" err="1"/>
              <a:t>Paryz</a:t>
            </a:r>
            <a:r>
              <a:rPr lang="en-US" sz="1400" dirty="0"/>
              <a:t>	 Neil O’Connor</a:t>
            </a:r>
          </a:p>
          <a:p>
            <a:pPr>
              <a:tabLst>
                <a:tab pos="1143000" algn="l"/>
                <a:tab pos="2286000" algn="l"/>
                <a:tab pos="3657600" algn="l"/>
                <a:tab pos="4173538" algn="l"/>
                <a:tab pos="6172200" algn="l"/>
              </a:tabLst>
            </a:pPr>
            <a:r>
              <a:rPr lang="en-US" sz="1400" dirty="0"/>
              <a:t>	Tony Pototzky		</a:t>
            </a:r>
            <a:r>
              <a:rPr lang="en-US" sz="1400" dirty="0">
                <a:ea typeface="Calibri" panose="020F0502020204030204" pitchFamily="34" charset="0"/>
                <a:cs typeface="Times New Roman" panose="02020603050405020304" pitchFamily="18" charset="0"/>
              </a:rPr>
              <a:t>Liliana Richwine 	 Amy Radford		</a:t>
            </a:r>
          </a:p>
          <a:p>
            <a:pPr>
              <a:tabLst>
                <a:tab pos="1143000" algn="l"/>
                <a:tab pos="2286000" algn="l"/>
                <a:tab pos="3657600" algn="l"/>
                <a:tab pos="4173538" algn="l"/>
                <a:tab pos="6172200" algn="l"/>
              </a:tabLst>
            </a:pPr>
            <a:r>
              <a:rPr lang="en-US" sz="1400" dirty="0">
                <a:ea typeface="Calibri" panose="020F0502020204030204" pitchFamily="34" charset="0"/>
                <a:cs typeface="Times New Roman" panose="02020603050405020304" pitchFamily="18" charset="0"/>
              </a:rPr>
              <a:t>	Ray Rhew 		</a:t>
            </a:r>
            <a:r>
              <a:rPr lang="en-US" sz="1400" dirty="0"/>
              <a:t>Eric </a:t>
            </a:r>
            <a:r>
              <a:rPr lang="en-US" sz="1400" dirty="0" err="1"/>
              <a:t>Rissling</a:t>
            </a:r>
            <a:r>
              <a:rPr lang="en-US" sz="1400" dirty="0"/>
              <a:t>	 Ray Whipple</a:t>
            </a:r>
          </a:p>
          <a:p>
            <a:pPr>
              <a:tabLst>
                <a:tab pos="1143000" algn="l"/>
                <a:tab pos="2286000" algn="l"/>
                <a:tab pos="3657600" algn="l"/>
                <a:tab pos="4173538" algn="l"/>
                <a:tab pos="6172200" algn="l"/>
              </a:tabLst>
            </a:pPr>
            <a:r>
              <a:rPr lang="en-US" sz="1400" dirty="0">
                <a:ea typeface="Calibri" panose="020F0502020204030204" pitchFamily="34" charset="0"/>
                <a:cs typeface="Times New Roman" panose="02020603050405020304" pitchFamily="18" charset="0"/>
              </a:rPr>
              <a:t>	Geoffrey Tennille </a:t>
            </a:r>
            <a:r>
              <a:rPr lang="en-US" sz="1400" dirty="0"/>
              <a:t>			 Dave Young</a:t>
            </a:r>
          </a:p>
        </p:txBody>
      </p:sp>
      <p:pic>
        <p:nvPicPr>
          <p:cNvPr id="3" name="Picture 2" descr="A qr code with a blue border&#10;&#10;AI-generated content may be incorrect.">
            <a:extLst>
              <a:ext uri="{FF2B5EF4-FFF2-40B4-BE49-F238E27FC236}">
                <a16:creationId xmlns:a16="http://schemas.microsoft.com/office/drawing/2014/main" id="{0B336884-F4DF-6B18-01D6-0325351F5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230" y="3349339"/>
            <a:ext cx="1028700" cy="998220"/>
          </a:xfrm>
          <a:prstGeom prst="rect">
            <a:avLst/>
          </a:prstGeom>
        </p:spPr>
      </p:pic>
      <p:sp>
        <p:nvSpPr>
          <p:cNvPr id="6" name="TextBox 5">
            <a:extLst>
              <a:ext uri="{FF2B5EF4-FFF2-40B4-BE49-F238E27FC236}">
                <a16:creationId xmlns:a16="http://schemas.microsoft.com/office/drawing/2014/main" id="{D085EAA2-2CCD-DF89-688A-1954451975AA}"/>
              </a:ext>
            </a:extLst>
          </p:cNvPr>
          <p:cNvSpPr txBox="1"/>
          <p:nvPr/>
        </p:nvSpPr>
        <p:spPr>
          <a:xfrm>
            <a:off x="1169754" y="4417809"/>
            <a:ext cx="1462224" cy="307777"/>
          </a:xfrm>
          <a:prstGeom prst="rect">
            <a:avLst/>
          </a:prstGeom>
          <a:noFill/>
        </p:spPr>
        <p:txBody>
          <a:bodyPr wrap="square">
            <a:spAutoFit/>
          </a:bodyPr>
          <a:lstStyle/>
          <a:p>
            <a:pPr marL="0" marR="0">
              <a:spcBef>
                <a:spcPts val="600"/>
              </a:spcBef>
              <a:spcAft>
                <a:spcPts val="600"/>
              </a:spcAft>
            </a:pPr>
            <a:r>
              <a:rPr lang="en-US" sz="1400" b="1" u="sng" dirty="0">
                <a:solidFill>
                  <a:srgbClr val="1104BC"/>
                </a:solidFill>
                <a:effectLst/>
                <a:ea typeface="Calibri" panose="020F0502020204030204" pitchFamily="34" charset="0"/>
                <a:cs typeface="Times New Roman" panose="02020603050405020304" pitchFamily="18" charset="0"/>
              </a:rPr>
              <a:t>Larcalumni.org</a:t>
            </a:r>
          </a:p>
        </p:txBody>
      </p:sp>
      <p:sp>
        <p:nvSpPr>
          <p:cNvPr id="9" name="Slide Number Placeholder 8">
            <a:extLst>
              <a:ext uri="{FF2B5EF4-FFF2-40B4-BE49-F238E27FC236}">
                <a16:creationId xmlns:a16="http://schemas.microsoft.com/office/drawing/2014/main" id="{A3913B39-4F07-3D18-F136-6EE986AD50FF}"/>
              </a:ext>
            </a:extLst>
          </p:cNvPr>
          <p:cNvSpPr>
            <a:spLocks noGrp="1"/>
          </p:cNvSpPr>
          <p:nvPr>
            <p:ph type="sldNum" sz="quarter" idx="12"/>
          </p:nvPr>
        </p:nvSpPr>
        <p:spPr>
          <a:xfrm>
            <a:off x="6727817" y="6385477"/>
            <a:ext cx="2057400" cy="273232"/>
          </a:xfrm>
        </p:spPr>
        <p:txBody>
          <a:bodyPr/>
          <a:lstStyle/>
          <a:p>
            <a:r>
              <a:rPr lang="en-US" dirty="0"/>
              <a:t>1 Rev2</a:t>
            </a:r>
          </a:p>
        </p:txBody>
      </p:sp>
    </p:spTree>
    <p:extLst>
      <p:ext uri="{BB962C8B-B14F-4D97-AF65-F5344CB8AC3E}">
        <p14:creationId xmlns:p14="http://schemas.microsoft.com/office/powerpoint/2010/main" val="310103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74569-89A6-6CCB-DB7C-8F2C7EAC5004}"/>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301BC00-2469-2F6D-837E-0069E3065B92}"/>
              </a:ext>
            </a:extLst>
          </p:cNvPr>
          <p:cNvCxnSpPr/>
          <p:nvPr/>
        </p:nvCxnSpPr>
        <p:spPr>
          <a:xfrm>
            <a:off x="479614" y="82205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F4444CD-0808-9CBB-4912-90249FF78A92}"/>
              </a:ext>
            </a:extLst>
          </p:cNvPr>
          <p:cNvSpPr txBox="1"/>
          <p:nvPr/>
        </p:nvSpPr>
        <p:spPr>
          <a:xfrm>
            <a:off x="2682516" y="175727"/>
            <a:ext cx="4193297" cy="646331"/>
          </a:xfrm>
          <a:prstGeom prst="rect">
            <a:avLst/>
          </a:prstGeom>
          <a:noFill/>
        </p:spPr>
        <p:txBody>
          <a:bodyPr wrap="square" rtlCol="0">
            <a:spAutoFit/>
          </a:bodyPr>
          <a:lstStyle/>
          <a:p>
            <a:r>
              <a:rPr lang="en-US" sz="3600" dirty="0"/>
              <a:t>Membership Report</a:t>
            </a:r>
          </a:p>
        </p:txBody>
      </p:sp>
      <p:sp>
        <p:nvSpPr>
          <p:cNvPr id="2" name="Content Placeholder 3">
            <a:extLst>
              <a:ext uri="{FF2B5EF4-FFF2-40B4-BE49-F238E27FC236}">
                <a16:creationId xmlns:a16="http://schemas.microsoft.com/office/drawing/2014/main" id="{DFBF90E1-E842-568A-4C47-4A55D9DCB971}"/>
              </a:ext>
            </a:extLst>
          </p:cNvPr>
          <p:cNvSpPr txBox="1">
            <a:spLocks/>
          </p:cNvSpPr>
          <p:nvPr/>
        </p:nvSpPr>
        <p:spPr>
          <a:xfrm>
            <a:off x="187503" y="984794"/>
            <a:ext cx="8573725" cy="492930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3800" dirty="0"/>
              <a:t>Currently, we have 296 Active Members</a:t>
            </a:r>
          </a:p>
          <a:p>
            <a:pPr marL="236538" indent="-236538">
              <a:spcAft>
                <a:spcPts val="600"/>
              </a:spcAft>
            </a:pPr>
            <a:r>
              <a:rPr lang="en-US" sz="3800" dirty="0"/>
              <a:t>Membership Committee Initiative Updates</a:t>
            </a:r>
          </a:p>
          <a:p>
            <a:pPr marL="696913" lvl="2" indent="-236538">
              <a:spcAft>
                <a:spcPts val="600"/>
              </a:spcAft>
              <a:buFont typeface="Wingdings" panose="05000000000000000000" pitchFamily="2" charset="2"/>
              <a:buChar char="§"/>
            </a:pPr>
            <a:r>
              <a:rPr lang="en-US" sz="3200" dirty="0"/>
              <a:t>Application Process</a:t>
            </a:r>
          </a:p>
          <a:p>
            <a:pPr marL="1090613" lvl="4" indent="-236538">
              <a:spcAft>
                <a:spcPts val="600"/>
              </a:spcAft>
            </a:pPr>
            <a:r>
              <a:rPr lang="en-US" sz="2900" dirty="0"/>
              <a:t>Met with Data Analytics Analyst on March 10 and April 14</a:t>
            </a:r>
          </a:p>
          <a:p>
            <a:pPr marL="1090613" lvl="4" indent="-236538">
              <a:spcAft>
                <a:spcPts val="600"/>
              </a:spcAft>
            </a:pPr>
            <a:r>
              <a:rPr lang="en-US" sz="2900" dirty="0"/>
              <a:t>Developed, tested, collected feedback, and refined new LAA application form</a:t>
            </a:r>
          </a:p>
          <a:p>
            <a:pPr marL="1090613" lvl="4" indent="-236538">
              <a:spcAft>
                <a:spcPts val="600"/>
              </a:spcAft>
            </a:pPr>
            <a:r>
              <a:rPr lang="en-US" sz="2900" i="1" dirty="0">
                <a:solidFill>
                  <a:srgbClr val="0070C0"/>
                </a:solidFill>
              </a:rPr>
              <a:t>Next steps – </a:t>
            </a:r>
          </a:p>
          <a:p>
            <a:pPr marL="1547813" lvl="5" indent="-236538">
              <a:spcAft>
                <a:spcPts val="600"/>
              </a:spcAft>
            </a:pPr>
            <a:r>
              <a:rPr lang="en-US" sz="2900" i="1" dirty="0">
                <a:solidFill>
                  <a:srgbClr val="0070C0"/>
                </a:solidFill>
              </a:rPr>
              <a:t>Update LAA website with new application process instructions and form – then roll out new form in May</a:t>
            </a:r>
          </a:p>
          <a:p>
            <a:pPr marL="1547813" lvl="5" indent="-236538">
              <a:spcAft>
                <a:spcPts val="600"/>
              </a:spcAft>
            </a:pPr>
            <a:r>
              <a:rPr lang="en-US" sz="2900" i="1" dirty="0">
                <a:solidFill>
                  <a:srgbClr val="0070C0"/>
                </a:solidFill>
              </a:rPr>
              <a:t>Migrate data from current roster </a:t>
            </a:r>
          </a:p>
          <a:p>
            <a:pPr marL="1547813" lvl="5" indent="-236538">
              <a:spcAft>
                <a:spcPts val="600"/>
              </a:spcAft>
            </a:pPr>
            <a:r>
              <a:rPr lang="en-US" sz="2900" i="1" dirty="0">
                <a:solidFill>
                  <a:srgbClr val="0070C0"/>
                </a:solidFill>
              </a:rPr>
              <a:t>Start development of modules and workflows – Roster and Badge Requests</a:t>
            </a:r>
          </a:p>
          <a:p>
            <a:pPr>
              <a:spcAft>
                <a:spcPts val="600"/>
              </a:spcAft>
            </a:pPr>
            <a:endParaRPr lang="en-US" sz="3300" dirty="0"/>
          </a:p>
          <a:p>
            <a:pPr indent="7938">
              <a:spcAft>
                <a:spcPts val="600"/>
              </a:spcAft>
            </a:pPr>
            <a:endParaRPr lang="en-US" sz="2300" dirty="0">
              <a:solidFill>
                <a:srgbClr val="FF0000"/>
              </a:solidFill>
            </a:endParaRPr>
          </a:p>
          <a:p>
            <a:pPr marL="0" indent="0">
              <a:spcAft>
                <a:spcPts val="600"/>
              </a:spcAft>
              <a:buNone/>
            </a:pPr>
            <a:endParaRPr lang="en-US" sz="3400" dirty="0"/>
          </a:p>
          <a:p>
            <a:pPr marL="285750" indent="-342900">
              <a:spcAft>
                <a:spcPts val="600"/>
              </a:spcAft>
              <a:buFont typeface="Wingdings" panose="05000000000000000000" pitchFamily="2" charset="2"/>
              <a:buChar char="§"/>
            </a:pPr>
            <a:endParaRPr lang="en-US" sz="2800" dirty="0"/>
          </a:p>
        </p:txBody>
      </p:sp>
      <p:sp>
        <p:nvSpPr>
          <p:cNvPr id="3" name="TextBox 2">
            <a:extLst>
              <a:ext uri="{FF2B5EF4-FFF2-40B4-BE49-F238E27FC236}">
                <a16:creationId xmlns:a16="http://schemas.microsoft.com/office/drawing/2014/main" id="{974A6E4D-0C18-69C4-95A3-7A182C5BC4D4}"/>
              </a:ext>
            </a:extLst>
          </p:cNvPr>
          <p:cNvSpPr txBox="1"/>
          <p:nvPr/>
        </p:nvSpPr>
        <p:spPr>
          <a:xfrm>
            <a:off x="1820502" y="6035942"/>
            <a:ext cx="4572000" cy="381771"/>
          </a:xfrm>
          <a:prstGeom prst="rect">
            <a:avLst/>
          </a:prstGeom>
          <a:noFill/>
        </p:spPr>
        <p:txBody>
          <a:bodyPr wrap="square">
            <a:spAutoFit/>
          </a:bodyPr>
          <a:lstStyle/>
          <a:p>
            <a:pPr marL="0" indent="0" algn="ctr">
              <a:lnSpc>
                <a:spcPct val="110000"/>
              </a:lnSpc>
              <a:spcBef>
                <a:spcPts val="0"/>
              </a:spcBef>
              <a:spcAft>
                <a:spcPts val="600"/>
              </a:spcAft>
              <a:buNone/>
            </a:pPr>
            <a:r>
              <a:rPr lang="en-US" sz="1800" b="1" i="1" u="sng" kern="100" dirty="0">
                <a:solidFill>
                  <a:srgbClr val="0070C0"/>
                </a:solidFill>
                <a:highlight>
                  <a:srgbClr val="FFFFFF"/>
                </a:highlight>
                <a:latin typeface="Calibri" panose="020F0502020204030204" pitchFamily="34" charset="0"/>
                <a:cs typeface="Calibri" panose="020F0502020204030204" pitchFamily="34" charset="0"/>
              </a:rPr>
              <a:t>Be sure to sign the attendance sheet!</a:t>
            </a:r>
          </a:p>
        </p:txBody>
      </p:sp>
      <p:pic>
        <p:nvPicPr>
          <p:cNvPr id="4" name="Picture 3">
            <a:extLst>
              <a:ext uri="{FF2B5EF4-FFF2-40B4-BE49-F238E27FC236}">
                <a16:creationId xmlns:a16="http://schemas.microsoft.com/office/drawing/2014/main" id="{CECD20FF-538A-F981-ABD3-EC16AA613AAD}"/>
              </a:ext>
            </a:extLst>
          </p:cNvPr>
          <p:cNvPicPr>
            <a:picLocks noChangeAspect="1"/>
          </p:cNvPicPr>
          <p:nvPr/>
        </p:nvPicPr>
        <p:blipFill>
          <a:blip r:embed="rId2"/>
          <a:stretch>
            <a:fillRect/>
          </a:stretch>
        </p:blipFill>
        <p:spPr>
          <a:xfrm>
            <a:off x="6026003" y="5007321"/>
            <a:ext cx="1699620" cy="1813561"/>
          </a:xfrm>
          <a:prstGeom prst="rect">
            <a:avLst/>
          </a:prstGeom>
        </p:spPr>
      </p:pic>
    </p:spTree>
    <p:extLst>
      <p:ext uri="{BB962C8B-B14F-4D97-AF65-F5344CB8AC3E}">
        <p14:creationId xmlns:p14="http://schemas.microsoft.com/office/powerpoint/2010/main" val="331726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24E29-E6D9-1C23-BF45-C304C92D37DF}"/>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AA4D48A-AFDA-7742-F7FA-71A49D991348}"/>
              </a:ext>
            </a:extLst>
          </p:cNvPr>
          <p:cNvCxnSpPr/>
          <p:nvPr/>
        </p:nvCxnSpPr>
        <p:spPr>
          <a:xfrm>
            <a:off x="611371" y="81581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19AE52-EE2B-3022-34E7-8FA22A6F990C}"/>
              </a:ext>
            </a:extLst>
          </p:cNvPr>
          <p:cNvSpPr txBox="1"/>
          <p:nvPr/>
        </p:nvSpPr>
        <p:spPr>
          <a:xfrm>
            <a:off x="907980" y="136524"/>
            <a:ext cx="7624647" cy="646331"/>
          </a:xfrm>
          <a:prstGeom prst="rect">
            <a:avLst/>
          </a:prstGeom>
          <a:noFill/>
        </p:spPr>
        <p:txBody>
          <a:bodyPr wrap="square" rtlCol="0">
            <a:spAutoFit/>
          </a:bodyPr>
          <a:lstStyle/>
          <a:p>
            <a:pPr algn="ctr"/>
            <a:r>
              <a:rPr lang="en-US" sz="3600" dirty="0"/>
              <a:t>Website &amp; Publications</a:t>
            </a:r>
          </a:p>
        </p:txBody>
      </p:sp>
      <p:sp>
        <p:nvSpPr>
          <p:cNvPr id="3" name="Slide Number Placeholder 2">
            <a:extLst>
              <a:ext uri="{FF2B5EF4-FFF2-40B4-BE49-F238E27FC236}">
                <a16:creationId xmlns:a16="http://schemas.microsoft.com/office/drawing/2014/main" id="{8B5312DE-618D-C436-4413-291A05277FE1}"/>
              </a:ext>
            </a:extLst>
          </p:cNvPr>
          <p:cNvSpPr>
            <a:spLocks noGrp="1"/>
          </p:cNvSpPr>
          <p:nvPr>
            <p:ph type="sldNum" sz="quarter" idx="12"/>
          </p:nvPr>
        </p:nvSpPr>
        <p:spPr/>
        <p:txBody>
          <a:bodyPr/>
          <a:lstStyle/>
          <a:p>
            <a:fld id="{992CF83D-39B8-4D33-9A80-A1323915AE17}" type="slidenum">
              <a:rPr lang="en-US" smtClean="0"/>
              <a:t>11</a:t>
            </a:fld>
            <a:endParaRPr lang="en-US"/>
          </a:p>
        </p:txBody>
      </p:sp>
      <p:sp>
        <p:nvSpPr>
          <p:cNvPr id="4" name="Content Placeholder 3">
            <a:extLst>
              <a:ext uri="{FF2B5EF4-FFF2-40B4-BE49-F238E27FC236}">
                <a16:creationId xmlns:a16="http://schemas.microsoft.com/office/drawing/2014/main" id="{AC3BA965-66AD-E709-D070-2D3130798729}"/>
              </a:ext>
            </a:extLst>
          </p:cNvPr>
          <p:cNvSpPr txBox="1">
            <a:spLocks/>
          </p:cNvSpPr>
          <p:nvPr/>
        </p:nvSpPr>
        <p:spPr>
          <a:xfrm>
            <a:off x="353319" y="981104"/>
            <a:ext cx="8437359" cy="54690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cs typeface="Arial" panose="020B0604020202020204" pitchFamily="34" charset="0"/>
              </a:rPr>
              <a:t>Finalized the booklet for the Class of 2025 Retirement Celebration</a:t>
            </a:r>
          </a:p>
          <a:p>
            <a:r>
              <a:rPr lang="en-US" sz="2800" dirty="0">
                <a:cs typeface="Arial" panose="020B0604020202020204" pitchFamily="34" charset="0"/>
              </a:rPr>
              <a:t>Updated the website with recent information &amp; events</a:t>
            </a:r>
          </a:p>
          <a:p>
            <a:r>
              <a:rPr lang="en-US" sz="2800" dirty="0">
                <a:cs typeface="Arial" panose="020B0604020202020204" pitchFamily="34" charset="0"/>
              </a:rPr>
              <a:t>LAA </a:t>
            </a:r>
            <a:r>
              <a:rPr lang="en-US" sz="2800" dirty="0">
                <a:cs typeface="Arial" panose="020B0604020202020204" pitchFamily="34" charset="0"/>
                <a:hlinkClick r:id="rId2"/>
              </a:rPr>
              <a:t>Facebook page</a:t>
            </a:r>
            <a:r>
              <a:rPr lang="en-US" sz="2800" dirty="0">
                <a:cs typeface="Arial" panose="020B0604020202020204" pitchFamily="34" charset="0"/>
              </a:rPr>
              <a:t> continues to grow</a:t>
            </a:r>
          </a:p>
          <a:p>
            <a:endParaRPr lang="en-US" sz="2800" dirty="0">
              <a:cs typeface="Arial" panose="020B0604020202020204" pitchFamily="34" charset="0"/>
            </a:endParaRPr>
          </a:p>
          <a:p>
            <a:pPr marL="0" indent="0" algn="ctr">
              <a:lnSpc>
                <a:spcPct val="100000"/>
              </a:lnSpc>
              <a:spcBef>
                <a:spcPts val="0"/>
              </a:spcBef>
              <a:buNone/>
            </a:pPr>
            <a:r>
              <a:rPr lang="en-US" sz="2800" b="1" i="1" dirty="0">
                <a:cs typeface="Arial" panose="020B0604020202020204" pitchFamily="34" charset="0"/>
              </a:rPr>
              <a:t>Thanks to all who submitted newsletter articles </a:t>
            </a:r>
          </a:p>
          <a:p>
            <a:pPr marL="0" indent="0" algn="ctr">
              <a:lnSpc>
                <a:spcPct val="100000"/>
              </a:lnSpc>
              <a:spcBef>
                <a:spcPts val="0"/>
              </a:spcBef>
              <a:buNone/>
            </a:pPr>
            <a:r>
              <a:rPr lang="en-US" sz="2800" b="1" i="1" dirty="0">
                <a:cs typeface="Arial" panose="020B0604020202020204" pitchFamily="34" charset="0"/>
              </a:rPr>
              <a:t>for our June 2026 newsletter!</a:t>
            </a:r>
          </a:p>
          <a:p>
            <a:pPr marL="0" indent="0" algn="ctr">
              <a:buNone/>
            </a:pPr>
            <a:r>
              <a:rPr lang="en-US" sz="2800" b="1" i="1" u="sng" dirty="0">
                <a:cs typeface="Arial" panose="020B0604020202020204" pitchFamily="34" charset="0"/>
              </a:rPr>
              <a:t>If you are planning on submitting an article but have not yet done so, please submit as soon as possible!</a:t>
            </a:r>
          </a:p>
        </p:txBody>
      </p:sp>
    </p:spTree>
    <p:extLst>
      <p:ext uri="{BB962C8B-B14F-4D97-AF65-F5344CB8AC3E}">
        <p14:creationId xmlns:p14="http://schemas.microsoft.com/office/powerpoint/2010/main" val="365181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CEFF7-9E77-B17E-2406-ADA2C3648EBB}"/>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D867F95-CC27-9595-5E76-5EF272525069}"/>
              </a:ext>
            </a:extLst>
          </p:cNvPr>
          <p:cNvCxnSpPr/>
          <p:nvPr/>
        </p:nvCxnSpPr>
        <p:spPr>
          <a:xfrm>
            <a:off x="594094" y="581343"/>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159BDFF-E58B-F303-3711-B437A802C488}"/>
              </a:ext>
            </a:extLst>
          </p:cNvPr>
          <p:cNvSpPr txBox="1"/>
          <p:nvPr/>
        </p:nvSpPr>
        <p:spPr>
          <a:xfrm>
            <a:off x="0" y="121143"/>
            <a:ext cx="8785185" cy="461665"/>
          </a:xfrm>
          <a:prstGeom prst="rect">
            <a:avLst/>
          </a:prstGeom>
          <a:noFill/>
        </p:spPr>
        <p:txBody>
          <a:bodyPr wrap="square" rtlCol="0">
            <a:spAutoFit/>
          </a:bodyPr>
          <a:lstStyle/>
          <a:p>
            <a:pPr algn="ctr"/>
            <a:r>
              <a:rPr lang="en-US" sz="2400" b="1" dirty="0"/>
              <a:t>Ad Hoc Committee:  Retirement Protocols (NASA/LAA)</a:t>
            </a:r>
          </a:p>
        </p:txBody>
      </p:sp>
      <p:sp>
        <p:nvSpPr>
          <p:cNvPr id="2" name="Content Placeholder 3">
            <a:extLst>
              <a:ext uri="{FF2B5EF4-FFF2-40B4-BE49-F238E27FC236}">
                <a16:creationId xmlns:a16="http://schemas.microsoft.com/office/drawing/2014/main" id="{D5948C75-18E5-8E59-75A7-415F3E5D0404}"/>
              </a:ext>
            </a:extLst>
          </p:cNvPr>
          <p:cNvSpPr txBox="1">
            <a:spLocks/>
          </p:cNvSpPr>
          <p:nvPr/>
        </p:nvSpPr>
        <p:spPr>
          <a:xfrm>
            <a:off x="91484" y="723242"/>
            <a:ext cx="8876670" cy="563164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kern="0" dirty="0">
                <a:solidFill>
                  <a:srgbClr val="000000"/>
                </a:solidFill>
                <a:uFill>
                  <a:solidFill>
                    <a:srgbClr val="000000"/>
                  </a:solidFill>
                </a:uFill>
                <a:cs typeface="Helvetica" panose="020B0604020202020204" pitchFamily="34" charset="0"/>
              </a:rPr>
              <a:t>Outstanding Action from LAA Board Meeting:  Retirement Protocol Question (Rich Antcliff) </a:t>
            </a:r>
            <a:r>
              <a:rPr lang="en-US" sz="2000" kern="0" dirty="0">
                <a:solidFill>
                  <a:srgbClr val="000000"/>
                </a:solidFill>
                <a:uFill>
                  <a:solidFill>
                    <a:srgbClr val="000000"/>
                  </a:solidFill>
                </a:uFill>
                <a:cs typeface="Helvetica" panose="020B0604020202020204" pitchFamily="34" charset="0"/>
              </a:rPr>
              <a:t>– What is the protocol policy that NASA follows for retirements (album, certificates, party)?  Should the LAA have one?</a:t>
            </a:r>
          </a:p>
          <a:p>
            <a:pPr marL="457200" lvl="1" indent="0" defTabSz="1828800">
              <a:spcBef>
                <a:spcPts val="600"/>
              </a:spcBef>
              <a:buSzPct val="100000"/>
              <a:buNone/>
              <a:defRPr sz="1400">
                <a:latin typeface="+mn-lt"/>
                <a:ea typeface="+mn-ea"/>
                <a:cs typeface="+mn-cs"/>
                <a:sym typeface="Calibri"/>
              </a:defRPr>
            </a:pPr>
            <a:endParaRPr lang="en-US" sz="1800" i="1" dirty="0">
              <a:uFill>
                <a:solidFill>
                  <a:srgbClr val="1B1B1B"/>
                </a:solidFill>
              </a:uFill>
            </a:endParaRPr>
          </a:p>
          <a:p>
            <a:pPr defTabSz="1828800">
              <a:spcBef>
                <a:spcPts val="600"/>
              </a:spcBef>
              <a:buSzPct val="100000"/>
              <a:defRPr sz="1400">
                <a:latin typeface="+mn-lt"/>
                <a:ea typeface="+mn-ea"/>
                <a:cs typeface="+mn-cs"/>
                <a:sym typeface="Calibri"/>
              </a:defRPr>
            </a:pPr>
            <a:r>
              <a:rPr lang="en-US" sz="1800" i="1" dirty="0">
                <a:uFill>
                  <a:solidFill>
                    <a:srgbClr val="1B1B1B"/>
                  </a:solidFill>
                </a:uFill>
              </a:rPr>
              <a:t>April 2026 Update:  Retirement Celebration – May 1</a:t>
            </a:r>
            <a:r>
              <a:rPr lang="en-US" sz="1800" i="1" baseline="30000" dirty="0">
                <a:uFill>
                  <a:solidFill>
                    <a:srgbClr val="1B1B1B"/>
                  </a:solidFill>
                </a:uFill>
              </a:rPr>
              <a:t>st</a:t>
            </a:r>
            <a:r>
              <a:rPr lang="en-US" sz="1800" i="1" dirty="0">
                <a:uFill>
                  <a:solidFill>
                    <a:srgbClr val="1B1B1B"/>
                  </a:solidFill>
                </a:uFill>
              </a:rPr>
              <a:t> @ 3:00 pm</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75 RSVP’s received inviting 90 guests / Estimated attendance 300 people</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Completed and in graphics/printing:  Celebration program, certificates, retiree gift</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Announcement to Center personnel placed on Inside Langley.  Flyer also to be sent to Langley organizations.</a:t>
            </a:r>
          </a:p>
          <a:p>
            <a:pPr lvl="1" defTabSz="1828800">
              <a:spcBef>
                <a:spcPts val="600"/>
              </a:spcBef>
              <a:buSzPct val="100000"/>
              <a:buFont typeface="Arial" panose="020B0604020202020204" pitchFamily="34" charset="0"/>
              <a:buChar char="•"/>
              <a:defRPr sz="1400">
                <a:latin typeface="+mn-lt"/>
                <a:ea typeface="+mn-ea"/>
                <a:cs typeface="+mn-cs"/>
                <a:sym typeface="Calibri"/>
              </a:defRPr>
            </a:pPr>
            <a:r>
              <a:rPr lang="en-US" sz="1800" i="1" dirty="0">
                <a:uFill>
                  <a:solidFill>
                    <a:srgbClr val="1B1B1B"/>
                  </a:solidFill>
                </a:uFill>
              </a:rPr>
              <a:t>Announcement to LAA members, request for one-day badges for LAA members (not retirees/guests to be celebrated), and request for volunteers</a:t>
            </a:r>
          </a:p>
          <a:p>
            <a:pPr lvl="2" defTabSz="1828800">
              <a:spcBef>
                <a:spcPts val="600"/>
              </a:spcBef>
              <a:buSzPct val="100000"/>
              <a:buFont typeface="Arial" panose="020B0604020202020204" pitchFamily="34" charset="0"/>
              <a:buChar char="•"/>
              <a:defRPr sz="1400">
                <a:latin typeface="+mn-lt"/>
                <a:ea typeface="+mn-ea"/>
                <a:cs typeface="+mn-cs"/>
                <a:sym typeface="Calibri"/>
              </a:defRPr>
            </a:pPr>
            <a:r>
              <a:rPr lang="en-US" sz="2000" dirty="0">
                <a:uFill>
                  <a:solidFill>
                    <a:srgbClr val="1B1B1B"/>
                  </a:solidFill>
                </a:uFill>
              </a:rPr>
              <a:t>RSVP for a one-day badge and/or plan on volunteering due Sat, 4/19</a:t>
            </a:r>
          </a:p>
          <a:p>
            <a:pPr lvl="2" defTabSz="1828800">
              <a:spcBef>
                <a:spcPts val="600"/>
              </a:spcBef>
              <a:buSzPct val="100000"/>
              <a:buFont typeface="Arial" panose="020B0604020202020204" pitchFamily="34" charset="0"/>
              <a:buChar char="•"/>
              <a:defRPr sz="1400">
                <a:latin typeface="+mn-lt"/>
                <a:ea typeface="+mn-ea"/>
                <a:cs typeface="+mn-cs"/>
                <a:sym typeface="Calibri"/>
              </a:defRPr>
            </a:pPr>
            <a:endParaRPr lang="en-US" sz="2000" dirty="0">
              <a:uFill>
                <a:solidFill>
                  <a:srgbClr val="1B1B1B"/>
                </a:solidFill>
              </a:uFill>
            </a:endParaRPr>
          </a:p>
          <a:p>
            <a:pPr defTabSz="1828800">
              <a:spcBef>
                <a:spcPts val="600"/>
              </a:spcBef>
              <a:buSzPct val="100000"/>
              <a:defRPr sz="1400">
                <a:latin typeface="+mn-lt"/>
                <a:ea typeface="+mn-ea"/>
                <a:cs typeface="+mn-cs"/>
                <a:sym typeface="Calibri"/>
              </a:defRPr>
            </a:pPr>
            <a:r>
              <a:rPr lang="en-US" sz="1800" b="1" i="1" u="sng" dirty="0">
                <a:uFill>
                  <a:solidFill>
                    <a:srgbClr val="1B1B1B"/>
                  </a:solidFill>
                </a:uFill>
              </a:rPr>
              <a:t>May 1</a:t>
            </a:r>
            <a:r>
              <a:rPr lang="en-US" sz="1800" b="1" i="1" u="sng" baseline="30000" dirty="0">
                <a:uFill>
                  <a:solidFill>
                    <a:srgbClr val="1B1B1B"/>
                  </a:solidFill>
                </a:uFill>
              </a:rPr>
              <a:t>st</a:t>
            </a:r>
            <a:r>
              <a:rPr lang="en-US" sz="1800" b="1" i="1" u="sng" dirty="0">
                <a:uFill>
                  <a:solidFill>
                    <a:srgbClr val="1B1B1B"/>
                  </a:solidFill>
                </a:uFill>
              </a:rPr>
              <a:t> Retirement Celebration was a HUGE Success!</a:t>
            </a:r>
          </a:p>
          <a:p>
            <a:pPr marL="800100" lvl="1" indent="-342900" defTabSz="1828800">
              <a:spcBef>
                <a:spcPts val="600"/>
              </a:spcBef>
              <a:buSzPct val="100000"/>
              <a:buFont typeface="Arial" panose="020B0604020202020204" pitchFamily="34" charset="0"/>
              <a:buChar char="•"/>
              <a:defRPr sz="1400">
                <a:latin typeface="+mn-lt"/>
                <a:ea typeface="+mn-ea"/>
                <a:cs typeface="+mn-cs"/>
                <a:sym typeface="Calibri"/>
              </a:defRPr>
            </a:pPr>
            <a:r>
              <a:rPr lang="en-US" sz="1800" b="1" i="1" u="sng" dirty="0">
                <a:uFill>
                  <a:solidFill>
                    <a:srgbClr val="1B1B1B"/>
                  </a:solidFill>
                </a:uFill>
              </a:rPr>
              <a:t>Received several Thank You notes from the retirees.</a:t>
            </a:r>
          </a:p>
          <a:p>
            <a:pPr marL="800100" lvl="1" indent="-342900" defTabSz="1828800">
              <a:spcBef>
                <a:spcPts val="600"/>
              </a:spcBef>
              <a:buSzPct val="100000"/>
              <a:buFont typeface="Arial" panose="020B0604020202020204" pitchFamily="34" charset="0"/>
              <a:buChar char="•"/>
              <a:defRPr sz="1400">
                <a:latin typeface="+mn-lt"/>
                <a:ea typeface="+mn-ea"/>
                <a:cs typeface="+mn-cs"/>
                <a:sym typeface="Calibri"/>
              </a:defRPr>
            </a:pPr>
            <a:r>
              <a:rPr lang="en-US" sz="1800" b="1" i="1" u="sng" dirty="0">
                <a:uFill>
                  <a:solidFill>
                    <a:srgbClr val="1B1B1B"/>
                  </a:solidFill>
                </a:uFill>
              </a:rPr>
              <a:t>Thank you so much to everyone that participated in making this event so wonderful!</a:t>
            </a:r>
          </a:p>
          <a:p>
            <a:pPr marL="800100" lvl="1" indent="-342900" defTabSz="1828800">
              <a:spcBef>
                <a:spcPts val="600"/>
              </a:spcBef>
              <a:buSzPct val="100000"/>
              <a:buFont typeface="Arial" panose="020B0604020202020204" pitchFamily="34" charset="0"/>
              <a:buChar char="•"/>
              <a:defRPr sz="1400">
                <a:latin typeface="+mn-lt"/>
                <a:ea typeface="+mn-ea"/>
                <a:cs typeface="+mn-cs"/>
                <a:sym typeface="Calibri"/>
              </a:defRPr>
            </a:pPr>
            <a:r>
              <a:rPr lang="en-US" sz="1800" b="1" i="1" u="sng" dirty="0">
                <a:uFill>
                  <a:solidFill>
                    <a:srgbClr val="1B1B1B"/>
                  </a:solidFill>
                </a:uFill>
              </a:rPr>
              <a:t>Approved Budget: $400 / Initial Expenses:  $370 (awaiting 1 more expense invoice)</a:t>
            </a:r>
          </a:p>
        </p:txBody>
      </p:sp>
      <p:sp>
        <p:nvSpPr>
          <p:cNvPr id="3" name="Slide Number Placeholder 2">
            <a:extLst>
              <a:ext uri="{FF2B5EF4-FFF2-40B4-BE49-F238E27FC236}">
                <a16:creationId xmlns:a16="http://schemas.microsoft.com/office/drawing/2014/main" id="{74D334B2-74D3-E7F2-29DF-62A1BD1213F3}"/>
              </a:ext>
            </a:extLst>
          </p:cNvPr>
          <p:cNvSpPr>
            <a:spLocks noGrp="1"/>
          </p:cNvSpPr>
          <p:nvPr>
            <p:ph type="sldNum" sz="quarter" idx="12"/>
          </p:nvPr>
        </p:nvSpPr>
        <p:spPr/>
        <p:txBody>
          <a:bodyPr/>
          <a:lstStyle/>
          <a:p>
            <a:fld id="{992CF83D-39B8-4D33-9A80-A1323915AE17}" type="slidenum">
              <a:rPr lang="en-US" smtClean="0"/>
              <a:t>12</a:t>
            </a:fld>
            <a:endParaRPr lang="en-US" dirty="0"/>
          </a:p>
        </p:txBody>
      </p:sp>
    </p:spTree>
    <p:extLst>
      <p:ext uri="{BB962C8B-B14F-4D97-AF65-F5344CB8AC3E}">
        <p14:creationId xmlns:p14="http://schemas.microsoft.com/office/powerpoint/2010/main" val="237201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useBgFill="1">
        <p:nvSpPr>
          <p:cNvPr id="18" name="Freeform: Shape 17">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4572002" cy="51435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useBgFill="1">
        <p:nvSpPr>
          <p:cNvPr id="20" name="Freeform: Shape 19">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4564028" cy="51435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A401278-E742-2FDF-C448-2B598CC71CC0}"/>
              </a:ext>
            </a:extLst>
          </p:cNvPr>
          <p:cNvSpPr>
            <a:spLocks noGrp="1"/>
          </p:cNvSpPr>
          <p:nvPr>
            <p:ph type="title"/>
          </p:nvPr>
        </p:nvSpPr>
        <p:spPr>
          <a:xfrm>
            <a:off x="324613" y="1603815"/>
            <a:ext cx="3723254" cy="1061347"/>
          </a:xfrm>
        </p:spPr>
        <p:txBody>
          <a:bodyPr anchor="b">
            <a:normAutofit fontScale="90000"/>
          </a:bodyPr>
          <a:lstStyle/>
          <a:p>
            <a:r>
              <a:rPr lang="en-US" sz="2550" dirty="0"/>
              <a:t>NASA Langley Leadership and</a:t>
            </a:r>
            <a:br>
              <a:rPr lang="en-US" sz="2550" dirty="0"/>
            </a:br>
            <a:r>
              <a:rPr lang="en-US" sz="2550" dirty="0"/>
              <a:t>Langley Alumni Association (LAA)  Hall of Honor Meeting</a:t>
            </a:r>
          </a:p>
        </p:txBody>
      </p:sp>
      <p:sp>
        <p:nvSpPr>
          <p:cNvPr id="22" name="Rectangle 21">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7427" y="1129792"/>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19" y="2496047"/>
            <a:ext cx="37033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703801F-3287-0EC6-38BA-252D46A68EBC}"/>
              </a:ext>
            </a:extLst>
          </p:cNvPr>
          <p:cNvSpPr>
            <a:spLocks noGrp="1"/>
          </p:cNvSpPr>
          <p:nvPr>
            <p:ph idx="1"/>
          </p:nvPr>
        </p:nvSpPr>
        <p:spPr>
          <a:xfrm>
            <a:off x="324612" y="2883889"/>
            <a:ext cx="4022475" cy="1464350"/>
          </a:xfrm>
        </p:spPr>
        <p:txBody>
          <a:bodyPr>
            <a:normAutofit/>
          </a:bodyPr>
          <a:lstStyle/>
          <a:p>
            <a:r>
              <a:rPr lang="en-US" sz="1350" dirty="0"/>
              <a:t>Hall of Honor (</a:t>
            </a:r>
            <a:r>
              <a:rPr lang="en-US" sz="1350" dirty="0" err="1"/>
              <a:t>HoH</a:t>
            </a:r>
            <a:r>
              <a:rPr lang="en-US" sz="1350" dirty="0"/>
              <a:t>) Overview</a:t>
            </a:r>
          </a:p>
          <a:p>
            <a:pPr lvl="1"/>
            <a:r>
              <a:rPr lang="en-US" sz="1050" dirty="0"/>
              <a:t>History</a:t>
            </a:r>
          </a:p>
          <a:p>
            <a:pPr lvl="1"/>
            <a:r>
              <a:rPr lang="en-US" sz="1050" dirty="0"/>
              <a:t>Nomination Criteria</a:t>
            </a:r>
          </a:p>
          <a:p>
            <a:pPr lvl="1"/>
            <a:r>
              <a:rPr lang="en-US" sz="1050" dirty="0"/>
              <a:t>Nomination Process and Timeline</a:t>
            </a:r>
          </a:p>
          <a:p>
            <a:r>
              <a:rPr lang="en-US" sz="1350" dirty="0"/>
              <a:t>NASA Langley  and LAA Responsibilities</a:t>
            </a:r>
          </a:p>
          <a:p>
            <a:r>
              <a:rPr lang="en-US" sz="1350" dirty="0"/>
              <a:t>Next Steps</a:t>
            </a:r>
          </a:p>
        </p:txBody>
      </p:sp>
      <p:pic>
        <p:nvPicPr>
          <p:cNvPr id="4" name="Picture 3" descr="Logo&#10;&#10;Description automatically generated">
            <a:extLst>
              <a:ext uri="{FF2B5EF4-FFF2-40B4-BE49-F238E27FC236}">
                <a16:creationId xmlns:a16="http://schemas.microsoft.com/office/drawing/2014/main" id="{EE744164-CAD5-0574-DB43-6275E5A46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71581" y="1245450"/>
            <a:ext cx="3641418" cy="2057400"/>
          </a:xfrm>
          <a:prstGeom prst="rect">
            <a:avLst/>
          </a:prstGeom>
          <a:noFill/>
        </p:spPr>
      </p:pic>
      <p:pic>
        <p:nvPicPr>
          <p:cNvPr id="6" name="Picture 5" descr="A wall with pictures on it&#10;&#10;Description automatically generated with low confidence">
            <a:extLst>
              <a:ext uri="{FF2B5EF4-FFF2-40B4-BE49-F238E27FC236}">
                <a16:creationId xmlns:a16="http://schemas.microsoft.com/office/drawing/2014/main" id="{92B72311-BFEF-4E45-5CF5-2FC9218405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965192" y="3841028"/>
            <a:ext cx="3854196" cy="1233344"/>
          </a:xfrm>
          <a:prstGeom prst="rect">
            <a:avLst/>
          </a:prstGeom>
          <a:noFill/>
        </p:spPr>
      </p:pic>
      <p:sp>
        <p:nvSpPr>
          <p:cNvPr id="5" name="Rectangle 4">
            <a:extLst>
              <a:ext uri="{FF2B5EF4-FFF2-40B4-BE49-F238E27FC236}">
                <a16:creationId xmlns:a16="http://schemas.microsoft.com/office/drawing/2014/main" id="{090677D3-D630-4811-2E07-B0C4F1C8AE9E}"/>
              </a:ext>
            </a:extLst>
          </p:cNvPr>
          <p:cNvSpPr/>
          <p:nvPr/>
        </p:nvSpPr>
        <p:spPr>
          <a:xfrm>
            <a:off x="211959" y="1213730"/>
            <a:ext cx="685800" cy="2346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7" name="Slide Number Placeholder 6">
            <a:extLst>
              <a:ext uri="{FF2B5EF4-FFF2-40B4-BE49-F238E27FC236}">
                <a16:creationId xmlns:a16="http://schemas.microsoft.com/office/drawing/2014/main" id="{A9A735DF-A605-F2A4-2AF6-A569A1CFDFB8}"/>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13</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922097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D6EF-7ED1-267D-FA2A-0100606A1211}"/>
              </a:ext>
            </a:extLst>
          </p:cNvPr>
          <p:cNvSpPr>
            <a:spLocks noGrp="1"/>
          </p:cNvSpPr>
          <p:nvPr>
            <p:ph type="title"/>
          </p:nvPr>
        </p:nvSpPr>
        <p:spPr>
          <a:xfrm>
            <a:off x="458121" y="227430"/>
            <a:ext cx="7886700" cy="592931"/>
          </a:xfrm>
        </p:spPr>
        <p:txBody>
          <a:bodyPr/>
          <a:lstStyle/>
          <a:p>
            <a:r>
              <a:rPr lang="en-US" dirty="0"/>
              <a:t>Hall of Honor History</a:t>
            </a:r>
          </a:p>
        </p:txBody>
      </p:sp>
      <p:sp>
        <p:nvSpPr>
          <p:cNvPr id="3" name="Content Placeholder 2">
            <a:extLst>
              <a:ext uri="{FF2B5EF4-FFF2-40B4-BE49-F238E27FC236}">
                <a16:creationId xmlns:a16="http://schemas.microsoft.com/office/drawing/2014/main" id="{9606CB12-6942-849C-8EBF-AE88BA99C5A0}"/>
              </a:ext>
            </a:extLst>
          </p:cNvPr>
          <p:cNvSpPr>
            <a:spLocks noGrp="1"/>
          </p:cNvSpPr>
          <p:nvPr>
            <p:ph idx="1"/>
          </p:nvPr>
        </p:nvSpPr>
        <p:spPr>
          <a:xfrm>
            <a:off x="327727" y="1202608"/>
            <a:ext cx="8674510" cy="4055555"/>
          </a:xfrm>
        </p:spPr>
        <p:txBody>
          <a:bodyPr>
            <a:normAutofit/>
          </a:bodyPr>
          <a:lstStyle/>
          <a:p>
            <a:pPr>
              <a:lnSpc>
                <a:spcPct val="100000"/>
              </a:lnSpc>
              <a:spcBef>
                <a:spcPts val="0"/>
              </a:spcBef>
            </a:pPr>
            <a:r>
              <a:rPr lang="en-US" dirty="0">
                <a:latin typeface="Times New Roman" panose="02020603050405020304" pitchFamily="18" charset="0"/>
                <a:cs typeface="Times New Roman" panose="02020603050405020304" pitchFamily="18" charset="0"/>
              </a:rPr>
              <a:t>Memorandum of Understanding (MOU) Objective  </a:t>
            </a:r>
          </a:p>
          <a:p>
            <a:pPr marL="0" indent="0">
              <a:lnSpc>
                <a:spcPct val="100000"/>
              </a:lnSpc>
              <a:spcBef>
                <a:spcPts val="0"/>
              </a:spcBef>
              <a:buNone/>
            </a:pPr>
            <a:endParaRPr lang="en-US" dirty="0">
              <a:latin typeface="Times New Roman" panose="02020603050405020304" pitchFamily="18" charset="0"/>
              <a:cs typeface="Times New Roman" panose="02020603050405020304" pitchFamily="18" charset="0"/>
            </a:endParaRPr>
          </a:p>
          <a:p>
            <a:pPr marL="0" indent="0" algn="ctr">
              <a:lnSpc>
                <a:spcPct val="100000"/>
              </a:lnSpc>
              <a:spcBef>
                <a:spcPts val="0"/>
              </a:spcBef>
              <a:buNone/>
            </a:pPr>
            <a:r>
              <a:rPr lang="en-US" dirty="0">
                <a:latin typeface="Times New Roman" panose="02020603050405020304" pitchFamily="18" charset="0"/>
                <a:cs typeface="Times New Roman" panose="02020603050405020304" pitchFamily="18" charset="0"/>
              </a:rPr>
              <a:t>LAA and Langley to work together in </a:t>
            </a:r>
          </a:p>
          <a:p>
            <a:pPr marL="0" indent="0" algn="ctr">
              <a:lnSpc>
                <a:spcPct val="100000"/>
              </a:lnSpc>
              <a:spcBef>
                <a:spcPts val="0"/>
              </a:spcBef>
              <a:buNone/>
            </a:pPr>
            <a:r>
              <a:rPr lang="en-US" dirty="0">
                <a:latin typeface="Times New Roman" panose="02020603050405020304" pitchFamily="18" charset="0"/>
                <a:cs typeface="Times New Roman" panose="02020603050405020304" pitchFamily="18" charset="0"/>
              </a:rPr>
              <a:t>further developing and sustaining the </a:t>
            </a:r>
          </a:p>
          <a:p>
            <a:pPr marL="0" indent="0" algn="ctr">
              <a:lnSpc>
                <a:spcPct val="100000"/>
              </a:lnSpc>
              <a:spcBef>
                <a:spcPts val="0"/>
              </a:spcBef>
              <a:buNone/>
            </a:pPr>
            <a:r>
              <a:rPr lang="en-US" dirty="0">
                <a:latin typeface="Times New Roman" panose="02020603050405020304" pitchFamily="18" charset="0"/>
                <a:cs typeface="Times New Roman" panose="02020603050405020304" pitchFamily="18" charset="0"/>
              </a:rPr>
              <a:t>Langley Research Center NACA and NASA Hall of Honor.</a:t>
            </a:r>
          </a:p>
          <a:p>
            <a:pPr marL="0" indent="0">
              <a:lnSpc>
                <a:spcPct val="100000"/>
              </a:lnSpc>
              <a:spcBef>
                <a:spcPts val="0"/>
              </a:spcBef>
              <a:buNone/>
            </a:pPr>
            <a:endParaRPr lang="en-US" dirty="0">
              <a:solidFill>
                <a:srgbClr val="FF0000"/>
              </a:solidFill>
              <a:latin typeface="Times New Roman" panose="02020603050405020304" pitchFamily="18" charset="0"/>
              <a:cs typeface="Times New Roman" panose="02020603050405020304" pitchFamily="18" charset="0"/>
            </a:endParaRPr>
          </a:p>
          <a:p>
            <a:pPr>
              <a:lnSpc>
                <a:spcPct val="100000"/>
              </a:lnSpc>
              <a:spcBef>
                <a:spcPts val="0"/>
              </a:spcBef>
            </a:pPr>
            <a:r>
              <a:rPr lang="en-US" dirty="0">
                <a:latin typeface="Times New Roman" panose="02020603050405020304" pitchFamily="18" charset="0"/>
                <a:cs typeface="Times New Roman" panose="02020603050405020304" pitchFamily="18" charset="0"/>
              </a:rPr>
              <a:t>Three (3) Honoree classes have been inducted – Total of 54 Honorees</a:t>
            </a:r>
          </a:p>
          <a:p>
            <a:pPr lvl="1">
              <a:lnSpc>
                <a:spcPct val="100000"/>
              </a:lnSpc>
              <a:spcBef>
                <a:spcPts val="0"/>
              </a:spcBef>
            </a:pPr>
            <a:r>
              <a:rPr lang="en-US" dirty="0">
                <a:latin typeface="Times New Roman" panose="02020603050405020304" pitchFamily="18" charset="0"/>
                <a:cs typeface="Times New Roman" panose="02020603050405020304" pitchFamily="18" charset="0"/>
              </a:rPr>
              <a:t>Class of 2015 – 19 Inductees</a:t>
            </a:r>
          </a:p>
          <a:p>
            <a:pPr lvl="1">
              <a:lnSpc>
                <a:spcPct val="100000"/>
              </a:lnSpc>
              <a:spcBef>
                <a:spcPts val="0"/>
              </a:spcBef>
            </a:pPr>
            <a:r>
              <a:rPr lang="en-US" dirty="0">
                <a:latin typeface="Times New Roman" panose="02020603050405020304" pitchFamily="18" charset="0"/>
                <a:cs typeface="Times New Roman" panose="02020603050405020304" pitchFamily="18" charset="0"/>
              </a:rPr>
              <a:t>Class of 2017 – 18 Inductees</a:t>
            </a:r>
          </a:p>
          <a:p>
            <a:pPr lvl="1">
              <a:lnSpc>
                <a:spcPct val="100000"/>
              </a:lnSpc>
              <a:spcBef>
                <a:spcPts val="0"/>
              </a:spcBef>
            </a:pPr>
            <a:r>
              <a:rPr lang="en-US" dirty="0">
                <a:latin typeface="Times New Roman" panose="02020603050405020304" pitchFamily="18" charset="0"/>
                <a:cs typeface="Times New Roman" panose="02020603050405020304" pitchFamily="18" charset="0"/>
              </a:rPr>
              <a:t>Class of 2022 – 17 Inductees</a:t>
            </a:r>
          </a:p>
          <a:p>
            <a:pPr>
              <a:lnSpc>
                <a:spcPct val="100000"/>
              </a:lnSpc>
              <a:spcBef>
                <a:spcPts val="0"/>
              </a:spcBef>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Continue five (5) year cadence moving forward.</a:t>
            </a:r>
          </a:p>
        </p:txBody>
      </p:sp>
      <p:cxnSp>
        <p:nvCxnSpPr>
          <p:cNvPr id="4" name="Straight Connector 3">
            <a:extLst>
              <a:ext uri="{FF2B5EF4-FFF2-40B4-BE49-F238E27FC236}">
                <a16:creationId xmlns:a16="http://schemas.microsoft.com/office/drawing/2014/main" id="{96D0018F-29D6-CD98-B64F-38F27400D042}"/>
              </a:ext>
            </a:extLst>
          </p:cNvPr>
          <p:cNvCxnSpPr/>
          <p:nvPr/>
        </p:nvCxnSpPr>
        <p:spPr>
          <a:xfrm>
            <a:off x="134271" y="913624"/>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Slide Number Placeholder 4">
            <a:extLst>
              <a:ext uri="{FF2B5EF4-FFF2-40B4-BE49-F238E27FC236}">
                <a16:creationId xmlns:a16="http://schemas.microsoft.com/office/drawing/2014/main" id="{5CCE23B9-745C-853E-414A-2BFC8A33FB68}"/>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14</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52871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0A46-5031-BB46-6133-3BA8CFBE2221}"/>
              </a:ext>
            </a:extLst>
          </p:cNvPr>
          <p:cNvSpPr>
            <a:spLocks noGrp="1"/>
          </p:cNvSpPr>
          <p:nvPr>
            <p:ph type="title"/>
          </p:nvPr>
        </p:nvSpPr>
        <p:spPr>
          <a:xfrm>
            <a:off x="695325" y="263881"/>
            <a:ext cx="7886700" cy="526256"/>
          </a:xfrm>
        </p:spPr>
        <p:txBody>
          <a:bodyPr>
            <a:normAutofit fontScale="90000"/>
          </a:bodyPr>
          <a:lstStyle/>
          <a:p>
            <a:r>
              <a:rPr lang="en-US" dirty="0">
                <a:latin typeface="Times New Roman" panose="02020603050405020304" pitchFamily="18" charset="0"/>
                <a:cs typeface="Times New Roman" panose="02020603050405020304" pitchFamily="18" charset="0"/>
              </a:rPr>
              <a:t>Class of 2022 Award Criteria</a:t>
            </a:r>
          </a:p>
        </p:txBody>
      </p:sp>
      <p:sp>
        <p:nvSpPr>
          <p:cNvPr id="3" name="Content Placeholder 2">
            <a:extLst>
              <a:ext uri="{FF2B5EF4-FFF2-40B4-BE49-F238E27FC236}">
                <a16:creationId xmlns:a16="http://schemas.microsoft.com/office/drawing/2014/main" id="{7E1066F7-1539-47C2-26F0-733782992C5B}"/>
              </a:ext>
            </a:extLst>
          </p:cNvPr>
          <p:cNvSpPr>
            <a:spLocks noGrp="1"/>
          </p:cNvSpPr>
          <p:nvPr>
            <p:ph idx="1"/>
          </p:nvPr>
        </p:nvSpPr>
        <p:spPr>
          <a:xfrm>
            <a:off x="371475" y="1208381"/>
            <a:ext cx="8539316" cy="4198066"/>
          </a:xfrm>
        </p:spPr>
        <p:txBody>
          <a:bodyPr>
            <a:noAutofit/>
          </a:bodyPr>
          <a:lstStyle/>
          <a:p>
            <a:pPr>
              <a:lnSpc>
                <a:spcPct val="120000"/>
              </a:lnSpc>
              <a:spcBef>
                <a:spcPts val="0"/>
              </a:spcBef>
            </a:pPr>
            <a:r>
              <a:rPr lang="en-US" sz="1425" dirty="0">
                <a:latin typeface="Times New Roman" panose="02020603050405020304" pitchFamily="18" charset="0"/>
                <a:cs typeface="Times New Roman" panose="02020603050405020304" pitchFamily="18" charset="0"/>
              </a:rPr>
              <a:t>A minimum of ten (10) years’ work for NACA and/or NASA at the Langley Research Center. Civil servants and on/near site contractor nominees shall be eligible.</a:t>
            </a:r>
          </a:p>
          <a:p>
            <a:pPr>
              <a:lnSpc>
                <a:spcPct val="120000"/>
              </a:lnSpc>
              <a:spcBef>
                <a:spcPts val="0"/>
              </a:spcBef>
            </a:pPr>
            <a:endParaRPr lang="en-US" sz="1425" dirty="0">
              <a:latin typeface="Times New Roman" panose="02020603050405020304" pitchFamily="18" charset="0"/>
              <a:cs typeface="Times New Roman" panose="02020603050405020304" pitchFamily="18" charset="0"/>
            </a:endParaRPr>
          </a:p>
          <a:p>
            <a:pPr>
              <a:lnSpc>
                <a:spcPct val="120000"/>
              </a:lnSpc>
              <a:spcBef>
                <a:spcPts val="0"/>
              </a:spcBef>
            </a:pPr>
            <a:r>
              <a:rPr lang="en-US" sz="1425" dirty="0">
                <a:latin typeface="Times New Roman" panose="02020603050405020304" pitchFamily="18" charset="0"/>
                <a:cs typeface="Times New Roman" panose="02020603050405020304" pitchFamily="18" charset="0"/>
              </a:rPr>
              <a:t>The nominee must be fully retired and no longer directly engaged with Langley as a contractor or consultant.</a:t>
            </a:r>
          </a:p>
          <a:p>
            <a:pPr>
              <a:lnSpc>
                <a:spcPct val="120000"/>
              </a:lnSpc>
              <a:spcBef>
                <a:spcPts val="0"/>
              </a:spcBef>
            </a:pPr>
            <a:endParaRPr lang="en-US" sz="1425" dirty="0">
              <a:latin typeface="Times New Roman" panose="02020603050405020304" pitchFamily="18" charset="0"/>
              <a:cs typeface="Times New Roman" panose="02020603050405020304" pitchFamily="18" charset="0"/>
            </a:endParaRPr>
          </a:p>
          <a:p>
            <a:pPr>
              <a:lnSpc>
                <a:spcPct val="120000"/>
              </a:lnSpc>
              <a:spcBef>
                <a:spcPts val="0"/>
              </a:spcBef>
            </a:pPr>
            <a:r>
              <a:rPr lang="en-US" sz="1425" dirty="0">
                <a:latin typeface="Times New Roman" panose="02020603050405020304" pitchFamily="18" charset="0"/>
                <a:cs typeface="Times New Roman" panose="02020603050405020304" pitchFamily="18" charset="0"/>
              </a:rPr>
              <a:t>The nominees shall have made sustained contributions to and had far-reaching influence on the leadership, direction, mission, and capabilities of the NACA Langley Memorial Aeronautical Laboratory, the NASA Langley Aeronautical Laboratory, and the NASA Langley Research Center.</a:t>
            </a:r>
          </a:p>
          <a:p>
            <a:pPr marL="0" indent="0">
              <a:lnSpc>
                <a:spcPct val="120000"/>
              </a:lnSpc>
              <a:spcBef>
                <a:spcPts val="0"/>
              </a:spcBef>
              <a:buNone/>
            </a:pPr>
            <a:endParaRPr lang="en-US" sz="1425" dirty="0">
              <a:latin typeface="Times New Roman" panose="02020603050405020304" pitchFamily="18" charset="0"/>
              <a:cs typeface="Times New Roman" panose="02020603050405020304" pitchFamily="18" charset="0"/>
            </a:endParaRPr>
          </a:p>
          <a:p>
            <a:pPr>
              <a:lnSpc>
                <a:spcPct val="120000"/>
              </a:lnSpc>
              <a:spcBef>
                <a:spcPts val="0"/>
              </a:spcBef>
            </a:pPr>
            <a:r>
              <a:rPr lang="en-US" sz="1425" dirty="0">
                <a:latin typeface="Times New Roman" panose="02020603050405020304" pitchFamily="18" charset="0"/>
                <a:cs typeface="Times New Roman" panose="02020603050405020304" pitchFamily="18" charset="0"/>
              </a:rPr>
              <a:t>The nominee must have made unprecedented and fundamental contributions to the advancement of either a technical and/or science field or mission support expertise, with significant impacts to the United States aerospace community for commercial or military aircraft, spacecraft, or atmospheric sciences.</a:t>
            </a:r>
          </a:p>
          <a:p>
            <a:pPr>
              <a:lnSpc>
                <a:spcPct val="120000"/>
              </a:lnSpc>
              <a:spcBef>
                <a:spcPts val="0"/>
              </a:spcBef>
            </a:pPr>
            <a:endParaRPr lang="en-US" sz="1425"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sz="1425" b="1" i="1" dirty="0">
                <a:latin typeface="Times New Roman" panose="02020603050405020304" pitchFamily="18" charset="0"/>
                <a:cs typeface="Times New Roman" panose="02020603050405020304" pitchFamily="18" charset="0"/>
              </a:rPr>
              <a:t>Note:  Class of 2022 Final Report included several recommendations referring to the award criteria.  The Class of 2027 Selection Committee, along with the Hall of Honor Chair (Mary Beth Wusk) and NASA Langley Senior Liaison (TBD), will review the criteria and adjustments would be made prior to the nomination form is released.</a:t>
            </a:r>
          </a:p>
        </p:txBody>
      </p:sp>
      <p:cxnSp>
        <p:nvCxnSpPr>
          <p:cNvPr id="6" name="Straight Connector 5">
            <a:extLst>
              <a:ext uri="{FF2B5EF4-FFF2-40B4-BE49-F238E27FC236}">
                <a16:creationId xmlns:a16="http://schemas.microsoft.com/office/drawing/2014/main" id="{505F352F-CDF9-103E-2810-CC705A48AFE4}"/>
              </a:ext>
            </a:extLst>
          </p:cNvPr>
          <p:cNvCxnSpPr/>
          <p:nvPr/>
        </p:nvCxnSpPr>
        <p:spPr>
          <a:xfrm>
            <a:off x="371475" y="940619"/>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Slide Number Placeholder 3">
            <a:extLst>
              <a:ext uri="{FF2B5EF4-FFF2-40B4-BE49-F238E27FC236}">
                <a16:creationId xmlns:a16="http://schemas.microsoft.com/office/drawing/2014/main" id="{CBAC7D72-06B0-AE3C-FAA0-586AC61FE83E}"/>
              </a:ext>
            </a:extLst>
          </p:cNvPr>
          <p:cNvSpPr>
            <a:spLocks noGrp="1"/>
          </p:cNvSpPr>
          <p:nvPr>
            <p:ph type="sldNum" sz="quarter" idx="12"/>
          </p:nvPr>
        </p:nvSpPr>
        <p:spPr>
          <a:xfrm>
            <a:off x="6457950" y="5674208"/>
            <a:ext cx="2057400" cy="273844"/>
          </a:xfrm>
        </p:spPr>
        <p:txBody>
          <a:bodyPr/>
          <a:lstStyle/>
          <a:p>
            <a:pPr defTabSz="685800"/>
            <a:fld id="{EBFFCBD6-5A08-114E-A40C-9E3E5D0669FA}" type="slidenum">
              <a:rPr lang="en-US">
                <a:solidFill>
                  <a:prstClr val="black">
                    <a:tint val="82000"/>
                  </a:prstClr>
                </a:solidFill>
                <a:latin typeface="Aptos" panose="02110004020202020204"/>
              </a:rPr>
              <a:pPr defTabSz="685800"/>
              <a:t>15</a:t>
            </a:fld>
            <a:endParaRPr lang="en-US" dirty="0">
              <a:solidFill>
                <a:prstClr val="black">
                  <a:tint val="82000"/>
                </a:prstClr>
              </a:solidFill>
              <a:latin typeface="Aptos" panose="02110004020202020204"/>
            </a:endParaRPr>
          </a:p>
        </p:txBody>
      </p:sp>
      <p:sp>
        <p:nvSpPr>
          <p:cNvPr id="7" name="Rectangle 6">
            <a:extLst>
              <a:ext uri="{FF2B5EF4-FFF2-40B4-BE49-F238E27FC236}">
                <a16:creationId xmlns:a16="http://schemas.microsoft.com/office/drawing/2014/main" id="{7920A64E-E54D-64AC-B488-1519B5709A9E}"/>
              </a:ext>
            </a:extLst>
          </p:cNvPr>
          <p:cNvSpPr/>
          <p:nvPr/>
        </p:nvSpPr>
        <p:spPr>
          <a:xfrm rot="20241210">
            <a:off x="2933410" y="3113428"/>
            <a:ext cx="4364330"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A02B93"/>
                </a:solidFill>
                <a:effectLst>
                  <a:outerShdw blurRad="12700" dist="38100" dir="2700000" algn="tl" rotWithShape="0">
                    <a:srgbClr val="A02B93">
                      <a:lumMod val="60000"/>
                      <a:lumOff val="40000"/>
                    </a:srgbClr>
                  </a:outerShdw>
                </a:effectLst>
                <a:latin typeface="Aptos" panose="02110004020202020204"/>
              </a:rPr>
              <a:t>Under Review</a:t>
            </a:r>
          </a:p>
        </p:txBody>
      </p:sp>
    </p:spTree>
    <p:extLst>
      <p:ext uri="{BB962C8B-B14F-4D97-AF65-F5344CB8AC3E}">
        <p14:creationId xmlns:p14="http://schemas.microsoft.com/office/powerpoint/2010/main" val="2586635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2472AF-AEB9-3540-246C-2A14627006F2}"/>
              </a:ext>
            </a:extLst>
          </p:cNvPr>
          <p:cNvSpPr>
            <a:spLocks noGrp="1"/>
          </p:cNvSpPr>
          <p:nvPr>
            <p:ph idx="1"/>
          </p:nvPr>
        </p:nvSpPr>
        <p:spPr>
          <a:xfrm>
            <a:off x="367846" y="1240357"/>
            <a:ext cx="8392697" cy="4139622"/>
          </a:xfrm>
        </p:spPr>
        <p:txBody>
          <a:bodyPr>
            <a:normAutofit fontScale="70000" lnSpcReduction="20000"/>
          </a:bodyPr>
          <a:lstStyle/>
          <a:p>
            <a:pPr>
              <a:lnSpc>
                <a:spcPct val="120000"/>
              </a:lnSpc>
              <a:spcBef>
                <a:spcPts val="0"/>
              </a:spcBef>
            </a:pPr>
            <a:r>
              <a:rPr lang="en-US" dirty="0">
                <a:latin typeface="Times New Roman" panose="02020603050405020304" pitchFamily="18" charset="0"/>
                <a:cs typeface="Times New Roman" panose="02020603050405020304" pitchFamily="18" charset="0"/>
              </a:rPr>
              <a:t>An overview of the candidate’s notable contributions with enduring impacts to the field of aerospace sciences.</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dirty="0">
                <a:latin typeface="Times New Roman" panose="02020603050405020304" pitchFamily="18" charset="0"/>
                <a:cs typeface="Times New Roman" panose="02020603050405020304" pitchFamily="18" charset="0"/>
              </a:rPr>
              <a:t>The impact of the achievements and how they benefited NACA/NASA and the aerospace community.  </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dirty="0">
                <a:latin typeface="Times New Roman" panose="02020603050405020304" pitchFamily="18" charset="0"/>
                <a:cs typeface="Times New Roman" panose="02020603050405020304" pitchFamily="18" charset="0"/>
              </a:rPr>
              <a:t>Appropriate additional relevant information, e.g., the nominee’s dates and places of work, professional affiliations and awards, degrees held, etc.</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dirty="0">
                <a:latin typeface="Times New Roman" panose="02020603050405020304" pitchFamily="18" charset="0"/>
                <a:cs typeface="Times New Roman" panose="02020603050405020304" pitchFamily="18" charset="0"/>
              </a:rPr>
              <a:t>Any other information relevant to the nominee’s qualifications.</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r>
              <a:rPr lang="en-US" dirty="0">
                <a:latin typeface="Times New Roman" panose="02020603050405020304" pitchFamily="18" charset="0"/>
                <a:cs typeface="Times New Roman" panose="02020603050405020304" pitchFamily="18" charset="0"/>
              </a:rPr>
              <a:t>Data Collection:  On-line form only / Nomination Basis response up to 4,000 characters (~600 words)</a:t>
            </a: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a:lnSpc>
                <a:spcPct val="120000"/>
              </a:lnSpc>
              <a:spcBef>
                <a:spcPts val="0"/>
              </a:spcBef>
            </a:pPr>
            <a:endParaRPr lang="en-US"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b="1" i="1" dirty="0">
                <a:latin typeface="Times New Roman" panose="02020603050405020304" pitchFamily="18" charset="0"/>
                <a:cs typeface="Times New Roman" panose="02020603050405020304" pitchFamily="18" charset="0"/>
              </a:rPr>
              <a:t>Note:  Class of 2022 Final Report included several recommendations referring to the award criteria.  The Class of 2027 Selection Committee, along with the Hall of Honor Chair (Mary Beth Wusk) and NASA Langley Senior Liaison (TBD), will review the criteria and adjustments would be made prior to the nomination form is released.</a:t>
            </a:r>
          </a:p>
        </p:txBody>
      </p:sp>
      <p:sp>
        <p:nvSpPr>
          <p:cNvPr id="7" name="Title 1">
            <a:extLst>
              <a:ext uri="{FF2B5EF4-FFF2-40B4-BE49-F238E27FC236}">
                <a16:creationId xmlns:a16="http://schemas.microsoft.com/office/drawing/2014/main" id="{88D728FE-21CA-70A6-2109-2D0A30A7B6DF}"/>
              </a:ext>
            </a:extLst>
          </p:cNvPr>
          <p:cNvSpPr txBox="1">
            <a:spLocks/>
          </p:cNvSpPr>
          <p:nvPr/>
        </p:nvSpPr>
        <p:spPr>
          <a:xfrm>
            <a:off x="695325" y="295110"/>
            <a:ext cx="7886700" cy="52625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3300" dirty="0">
                <a:solidFill>
                  <a:prstClr val="black"/>
                </a:solidFill>
                <a:latin typeface="Times New Roman" panose="02020603050405020304" pitchFamily="18" charset="0"/>
                <a:cs typeface="Times New Roman" panose="02020603050405020304" pitchFamily="18" charset="0"/>
              </a:rPr>
              <a:t>Class of 2022 Nominee Write-Ups</a:t>
            </a:r>
          </a:p>
        </p:txBody>
      </p:sp>
      <p:cxnSp>
        <p:nvCxnSpPr>
          <p:cNvPr id="10" name="Straight Connector 9">
            <a:extLst>
              <a:ext uri="{FF2B5EF4-FFF2-40B4-BE49-F238E27FC236}">
                <a16:creationId xmlns:a16="http://schemas.microsoft.com/office/drawing/2014/main" id="{82E65339-36FF-A894-6196-D053F03D116D}"/>
              </a:ext>
            </a:extLst>
          </p:cNvPr>
          <p:cNvCxnSpPr/>
          <p:nvPr/>
        </p:nvCxnSpPr>
        <p:spPr>
          <a:xfrm>
            <a:off x="367846" y="1030861"/>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16581C6D-3CAA-286C-C659-C9EB93588312}"/>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16</a:t>
            </a:fld>
            <a:endParaRPr lang="en-US">
              <a:solidFill>
                <a:prstClr val="black">
                  <a:tint val="82000"/>
                </a:prstClr>
              </a:solidFill>
              <a:latin typeface="Aptos" panose="02110004020202020204"/>
            </a:endParaRPr>
          </a:p>
        </p:txBody>
      </p:sp>
      <p:sp>
        <p:nvSpPr>
          <p:cNvPr id="4" name="Rectangle 3">
            <a:extLst>
              <a:ext uri="{FF2B5EF4-FFF2-40B4-BE49-F238E27FC236}">
                <a16:creationId xmlns:a16="http://schemas.microsoft.com/office/drawing/2014/main" id="{81B2C412-E6DA-FE7A-3B08-DE3349D089D8}"/>
              </a:ext>
            </a:extLst>
          </p:cNvPr>
          <p:cNvSpPr/>
          <p:nvPr/>
        </p:nvSpPr>
        <p:spPr>
          <a:xfrm rot="20241210">
            <a:off x="2933410" y="3113428"/>
            <a:ext cx="4364330" cy="692497"/>
          </a:xfrm>
          <a:prstGeom prst="rect">
            <a:avLst/>
          </a:prstGeom>
          <a:noFill/>
        </p:spPr>
        <p:txBody>
          <a:bodyPr wrap="square" lIns="68580" tIns="34290" rIns="68580" bIns="34290">
            <a:spAutoFit/>
          </a:bodyPr>
          <a:lstStyle/>
          <a:p>
            <a:pPr algn="ctr" defTabSz="685800"/>
            <a:r>
              <a:rPr lang="en-US" sz="4050" b="1" dirty="0">
                <a:ln w="9525">
                  <a:solidFill>
                    <a:prstClr val="white"/>
                  </a:solidFill>
                  <a:prstDash val="solid"/>
                </a:ln>
                <a:solidFill>
                  <a:srgbClr val="A02B93"/>
                </a:solidFill>
                <a:effectLst>
                  <a:outerShdw blurRad="12700" dist="38100" dir="2700000" algn="tl" rotWithShape="0">
                    <a:srgbClr val="A02B93">
                      <a:lumMod val="60000"/>
                      <a:lumOff val="40000"/>
                    </a:srgbClr>
                  </a:outerShdw>
                </a:effectLst>
                <a:latin typeface="Aptos" panose="02110004020202020204"/>
              </a:rPr>
              <a:t>Under Review</a:t>
            </a:r>
          </a:p>
        </p:txBody>
      </p:sp>
    </p:spTree>
    <p:extLst>
      <p:ext uri="{BB962C8B-B14F-4D97-AF65-F5344CB8AC3E}">
        <p14:creationId xmlns:p14="http://schemas.microsoft.com/office/powerpoint/2010/main" val="124417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347A-5270-0ECC-6029-02A08547393C}"/>
              </a:ext>
            </a:extLst>
          </p:cNvPr>
          <p:cNvSpPr>
            <a:spLocks noGrp="1"/>
          </p:cNvSpPr>
          <p:nvPr>
            <p:ph type="title"/>
          </p:nvPr>
        </p:nvSpPr>
        <p:spPr>
          <a:xfrm>
            <a:off x="628650" y="290266"/>
            <a:ext cx="7886700" cy="554831"/>
          </a:xfrm>
        </p:spPr>
        <p:txBody>
          <a:bodyPr/>
          <a:lstStyle/>
          <a:p>
            <a:r>
              <a:rPr lang="en-US" dirty="0"/>
              <a:t>Proposed Class of 2027 Schedule</a:t>
            </a:r>
            <a:endParaRPr lang="en-US" dirty="0">
              <a:highlight>
                <a:srgbClr val="FFFF00"/>
              </a:highlight>
            </a:endParaRPr>
          </a:p>
        </p:txBody>
      </p:sp>
      <p:cxnSp>
        <p:nvCxnSpPr>
          <p:cNvPr id="3" name="Straight Connector 2">
            <a:extLst>
              <a:ext uri="{FF2B5EF4-FFF2-40B4-BE49-F238E27FC236}">
                <a16:creationId xmlns:a16="http://schemas.microsoft.com/office/drawing/2014/main" id="{E28DE8B7-231D-869D-3747-A0EFFC3BA9CE}"/>
              </a:ext>
            </a:extLst>
          </p:cNvPr>
          <p:cNvCxnSpPr/>
          <p:nvPr/>
        </p:nvCxnSpPr>
        <p:spPr>
          <a:xfrm>
            <a:off x="226958" y="1023837"/>
            <a:ext cx="8210550" cy="0"/>
          </a:xfrm>
          <a:prstGeom prst="line">
            <a:avLst/>
          </a:prstGeom>
        </p:spPr>
        <p:style>
          <a:lnRef idx="3">
            <a:schemeClr val="accent1"/>
          </a:lnRef>
          <a:fillRef idx="0">
            <a:schemeClr val="accent1"/>
          </a:fillRef>
          <a:effectRef idx="2">
            <a:schemeClr val="accent1"/>
          </a:effectRef>
          <a:fontRef idx="minor">
            <a:schemeClr val="tx1"/>
          </a:fontRef>
        </p:style>
      </p:cxnSp>
      <p:pic>
        <p:nvPicPr>
          <p:cNvPr id="22" name="Picture 21">
            <a:extLst>
              <a:ext uri="{FF2B5EF4-FFF2-40B4-BE49-F238E27FC236}">
                <a16:creationId xmlns:a16="http://schemas.microsoft.com/office/drawing/2014/main" id="{EED3262A-EBCF-0EE2-6428-5EE756CDCC29}"/>
              </a:ext>
            </a:extLst>
          </p:cNvPr>
          <p:cNvPicPr>
            <a:picLocks noChangeAspect="1"/>
          </p:cNvPicPr>
          <p:nvPr/>
        </p:nvPicPr>
        <p:blipFill>
          <a:blip r:embed="rId3"/>
          <a:stretch>
            <a:fillRect/>
          </a:stretch>
        </p:blipFill>
        <p:spPr>
          <a:xfrm>
            <a:off x="226958" y="1464656"/>
            <a:ext cx="8515350" cy="3382286"/>
          </a:xfrm>
          <a:prstGeom prst="rect">
            <a:avLst/>
          </a:prstGeom>
        </p:spPr>
      </p:pic>
      <p:sp>
        <p:nvSpPr>
          <p:cNvPr id="4" name="Slide Number Placeholder 3">
            <a:extLst>
              <a:ext uri="{FF2B5EF4-FFF2-40B4-BE49-F238E27FC236}">
                <a16:creationId xmlns:a16="http://schemas.microsoft.com/office/drawing/2014/main" id="{6081DDD5-037A-4866-3DA0-5DC150255995}"/>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17</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81873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25D93-DB08-3185-1290-BDD5A94EA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17B35-FFBB-4509-7254-068225B483F1}"/>
              </a:ext>
            </a:extLst>
          </p:cNvPr>
          <p:cNvSpPr>
            <a:spLocks noGrp="1"/>
          </p:cNvSpPr>
          <p:nvPr>
            <p:ph type="title"/>
          </p:nvPr>
        </p:nvSpPr>
        <p:spPr>
          <a:xfrm>
            <a:off x="760634" y="223289"/>
            <a:ext cx="7886700" cy="430430"/>
          </a:xfrm>
        </p:spPr>
        <p:txBody>
          <a:bodyPr>
            <a:normAutofit/>
          </a:bodyPr>
          <a:lstStyle/>
          <a:p>
            <a:pPr algn="ctr"/>
            <a:r>
              <a:rPr lang="en-US" sz="2100" b="1" dirty="0" err="1"/>
              <a:t>HoH</a:t>
            </a:r>
            <a:r>
              <a:rPr lang="en-US" sz="2100" b="1" dirty="0"/>
              <a:t> Committee Org Structure/Responsibilities</a:t>
            </a:r>
          </a:p>
        </p:txBody>
      </p:sp>
      <p:graphicFrame>
        <p:nvGraphicFramePr>
          <p:cNvPr id="4" name="Content Placeholder 3">
            <a:extLst>
              <a:ext uri="{FF2B5EF4-FFF2-40B4-BE49-F238E27FC236}">
                <a16:creationId xmlns:a16="http://schemas.microsoft.com/office/drawing/2014/main" id="{ACAA6057-4210-6883-E0C1-36FCBC08B3BB}"/>
              </a:ext>
            </a:extLst>
          </p:cNvPr>
          <p:cNvGraphicFramePr>
            <a:graphicFrameLocks noGrp="1"/>
          </p:cNvGraphicFramePr>
          <p:nvPr>
            <p:ph idx="1"/>
            <p:extLst>
              <p:ext uri="{D42A27DB-BD31-4B8C-83A1-F6EECF244321}">
                <p14:modId xmlns:p14="http://schemas.microsoft.com/office/powerpoint/2010/main" val="1170954471"/>
              </p:ext>
            </p:extLst>
          </p:nvPr>
        </p:nvGraphicFramePr>
        <p:xfrm>
          <a:off x="628650" y="767255"/>
          <a:ext cx="7886700" cy="5780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23E30D7-342B-F2F6-646C-437E24FB2500}"/>
              </a:ext>
            </a:extLst>
          </p:cNvPr>
          <p:cNvSpPr txBox="1"/>
          <p:nvPr/>
        </p:nvSpPr>
        <p:spPr>
          <a:xfrm>
            <a:off x="4703984" y="4906916"/>
            <a:ext cx="3959116" cy="1823576"/>
          </a:xfrm>
          <a:prstGeom prst="rect">
            <a:avLst/>
          </a:prstGeom>
          <a:noFill/>
        </p:spPr>
        <p:txBody>
          <a:bodyPr wrap="square" rtlCol="0">
            <a:spAutoFit/>
          </a:bodyPr>
          <a:lstStyle/>
          <a:p>
            <a:pPr algn="ctr" defTabSz="685800"/>
            <a:r>
              <a:rPr lang="en-US" sz="1125" b="1" i="1" dirty="0">
                <a:solidFill>
                  <a:prstClr val="black"/>
                </a:solidFill>
                <a:latin typeface="Aptos" panose="02110004020202020204"/>
              </a:rPr>
              <a:t>Team member selection to include:</a:t>
            </a:r>
          </a:p>
          <a:p>
            <a:pPr algn="ctr" defTabSz="685800"/>
            <a:r>
              <a:rPr lang="en-US" sz="1125" b="1" i="1" dirty="0">
                <a:solidFill>
                  <a:prstClr val="black"/>
                </a:solidFill>
                <a:latin typeface="Aptos" panose="02110004020202020204"/>
              </a:rPr>
              <a:t> diverse career experiences</a:t>
            </a:r>
          </a:p>
          <a:p>
            <a:pPr defTabSz="685800"/>
            <a:endParaRPr lang="en-US" sz="1125" dirty="0">
              <a:solidFill>
                <a:prstClr val="black"/>
              </a:solidFill>
              <a:latin typeface="Aptos" panose="02110004020202020204"/>
            </a:endParaRPr>
          </a:p>
          <a:p>
            <a:pPr defTabSz="685800"/>
            <a:r>
              <a:rPr lang="en-US" sz="1125" dirty="0">
                <a:solidFill>
                  <a:prstClr val="black"/>
                </a:solidFill>
                <a:latin typeface="Aptos" panose="02110004020202020204"/>
              </a:rPr>
              <a:t>Responsibilities:</a:t>
            </a:r>
          </a:p>
          <a:p>
            <a:pPr marL="214313" indent="-214313" defTabSz="685800">
              <a:buFont typeface="Arial" panose="020B0604020202020204" pitchFamily="34" charset="0"/>
              <a:buChar char="•"/>
            </a:pPr>
            <a:r>
              <a:rPr lang="en-US" sz="1125" dirty="0">
                <a:solidFill>
                  <a:prstClr val="black"/>
                </a:solidFill>
                <a:latin typeface="Aptos" panose="02110004020202020204"/>
              </a:rPr>
              <a:t>Review nomination selection criteria and prior class recommendations</a:t>
            </a:r>
          </a:p>
          <a:p>
            <a:pPr marL="214313" indent="-214313" defTabSz="685800">
              <a:buFont typeface="Arial" panose="020B0604020202020204" pitchFamily="34" charset="0"/>
              <a:buChar char="•"/>
            </a:pPr>
            <a:r>
              <a:rPr lang="en-US" sz="1125" dirty="0">
                <a:solidFill>
                  <a:prstClr val="black"/>
                </a:solidFill>
                <a:latin typeface="Aptos" panose="02110004020202020204"/>
              </a:rPr>
              <a:t>Receive/evaluate nominations</a:t>
            </a:r>
          </a:p>
          <a:p>
            <a:pPr marL="214313" indent="-214313" defTabSz="685800">
              <a:buFont typeface="Arial" panose="020B0604020202020204" pitchFamily="34" charset="0"/>
              <a:buChar char="•"/>
            </a:pPr>
            <a:r>
              <a:rPr lang="en-US" sz="1125" dirty="0">
                <a:solidFill>
                  <a:prstClr val="black"/>
                </a:solidFill>
                <a:latin typeface="Aptos" panose="02110004020202020204"/>
              </a:rPr>
              <a:t>Make recommendations to the Hall of Honor Operations Committee</a:t>
            </a:r>
          </a:p>
          <a:p>
            <a:pPr marL="214313" indent="-214313" defTabSz="685800">
              <a:buFont typeface="Arial" panose="020B0604020202020204" pitchFamily="34" charset="0"/>
              <a:buChar char="•"/>
            </a:pPr>
            <a:r>
              <a:rPr lang="en-US" sz="1125" dirty="0">
                <a:solidFill>
                  <a:prstClr val="black"/>
                </a:solidFill>
                <a:latin typeface="Aptos" panose="02110004020202020204"/>
              </a:rPr>
              <a:t>Report status throughout process</a:t>
            </a:r>
          </a:p>
        </p:txBody>
      </p:sp>
      <p:sp>
        <p:nvSpPr>
          <p:cNvPr id="6" name="TextBox 5">
            <a:extLst>
              <a:ext uri="{FF2B5EF4-FFF2-40B4-BE49-F238E27FC236}">
                <a16:creationId xmlns:a16="http://schemas.microsoft.com/office/drawing/2014/main" id="{2343D6DE-8ABD-69CA-0D4B-50B210091D7D}"/>
              </a:ext>
            </a:extLst>
          </p:cNvPr>
          <p:cNvSpPr txBox="1"/>
          <p:nvPr/>
        </p:nvSpPr>
        <p:spPr>
          <a:xfrm>
            <a:off x="597118" y="4438314"/>
            <a:ext cx="3959116" cy="1996700"/>
          </a:xfrm>
          <a:prstGeom prst="rect">
            <a:avLst/>
          </a:prstGeom>
          <a:noFill/>
        </p:spPr>
        <p:txBody>
          <a:bodyPr wrap="square" rtlCol="0">
            <a:spAutoFit/>
          </a:bodyPr>
          <a:lstStyle/>
          <a:p>
            <a:pPr defTabSz="685800"/>
            <a:r>
              <a:rPr lang="en-US" sz="1125" dirty="0">
                <a:solidFill>
                  <a:prstClr val="black"/>
                </a:solidFill>
                <a:latin typeface="Aptos" panose="02110004020202020204"/>
              </a:rPr>
              <a:t>High Level Responsibilities:</a:t>
            </a:r>
          </a:p>
          <a:p>
            <a:pPr marL="214313" indent="-214313" defTabSz="685800">
              <a:buFont typeface="Arial" panose="020B0604020202020204" pitchFamily="34" charset="0"/>
              <a:buChar char="•"/>
            </a:pPr>
            <a:r>
              <a:rPr lang="en-US" sz="1125" dirty="0">
                <a:solidFill>
                  <a:prstClr val="black"/>
                </a:solidFill>
                <a:latin typeface="Aptos" panose="02110004020202020204"/>
              </a:rPr>
              <a:t>Establish Ops Team/assign Roles &amp; Responsibilities</a:t>
            </a:r>
          </a:p>
          <a:p>
            <a:pPr marL="214313" indent="-214313" defTabSz="685800">
              <a:buFont typeface="Arial" panose="020B0604020202020204" pitchFamily="34" charset="0"/>
              <a:buChar char="•"/>
            </a:pPr>
            <a:r>
              <a:rPr lang="en-US" sz="1125" dirty="0">
                <a:solidFill>
                  <a:prstClr val="black"/>
                </a:solidFill>
                <a:latin typeface="Aptos" panose="02110004020202020204"/>
              </a:rPr>
              <a:t>Update Operating Guidelines </a:t>
            </a:r>
          </a:p>
          <a:p>
            <a:pPr marL="214313" indent="-214313" defTabSz="685800">
              <a:buFont typeface="Arial" panose="020B0604020202020204" pitchFamily="34" charset="0"/>
              <a:buChar char="•"/>
            </a:pPr>
            <a:r>
              <a:rPr lang="en-US" sz="1125" dirty="0">
                <a:solidFill>
                  <a:prstClr val="black"/>
                </a:solidFill>
                <a:latin typeface="Aptos" panose="02110004020202020204"/>
              </a:rPr>
              <a:t>Update automated nomination process (as needed)</a:t>
            </a:r>
          </a:p>
          <a:p>
            <a:pPr marL="214313" indent="-214313" defTabSz="685800">
              <a:buFont typeface="Arial" panose="020B0604020202020204" pitchFamily="34" charset="0"/>
              <a:buChar char="•"/>
            </a:pPr>
            <a:r>
              <a:rPr lang="en-US" sz="1125" dirty="0">
                <a:solidFill>
                  <a:prstClr val="black"/>
                </a:solidFill>
                <a:latin typeface="Aptos" panose="02110004020202020204"/>
              </a:rPr>
              <a:t>Marketing/Promotion </a:t>
            </a:r>
          </a:p>
          <a:p>
            <a:pPr marL="214313" indent="-214313" defTabSz="685800">
              <a:buFont typeface="Arial" panose="020B0604020202020204" pitchFamily="34" charset="0"/>
              <a:buChar char="•"/>
            </a:pPr>
            <a:r>
              <a:rPr lang="en-US" sz="1125" dirty="0">
                <a:solidFill>
                  <a:prstClr val="black"/>
                </a:solidFill>
                <a:latin typeface="Aptos" panose="02110004020202020204"/>
              </a:rPr>
              <a:t>Event planning (pre-planning, day of, post-event)</a:t>
            </a:r>
          </a:p>
          <a:p>
            <a:pPr marL="214313" indent="-214313" defTabSz="685800">
              <a:buFont typeface="Arial" panose="020B0604020202020204" pitchFamily="34" charset="0"/>
              <a:buChar char="•"/>
            </a:pPr>
            <a:r>
              <a:rPr lang="en-US" sz="1125" dirty="0">
                <a:solidFill>
                  <a:prstClr val="black"/>
                </a:solidFill>
                <a:latin typeface="Aptos" panose="02110004020202020204"/>
              </a:rPr>
              <a:t>Final Report Document (includes Lessons Learned)</a:t>
            </a:r>
          </a:p>
          <a:p>
            <a:pPr defTabSz="685800"/>
            <a:endParaRPr lang="en-US" sz="1125" dirty="0">
              <a:solidFill>
                <a:prstClr val="black"/>
              </a:solidFill>
              <a:latin typeface="Aptos" panose="02110004020202020204"/>
            </a:endParaRPr>
          </a:p>
          <a:p>
            <a:pPr defTabSz="685800"/>
            <a:r>
              <a:rPr lang="en-US" sz="1125" dirty="0">
                <a:solidFill>
                  <a:prstClr val="black"/>
                </a:solidFill>
                <a:latin typeface="Aptos" panose="02110004020202020204"/>
              </a:rPr>
              <a:t>Langley support on an as-needed basis:</a:t>
            </a:r>
          </a:p>
          <a:p>
            <a:pPr marL="214313" indent="-214313" defTabSz="685800">
              <a:buFont typeface="Arial" panose="020B0604020202020204" pitchFamily="34" charset="0"/>
              <a:buChar char="•"/>
            </a:pPr>
            <a:r>
              <a:rPr lang="en-US" sz="1125" dirty="0">
                <a:solidFill>
                  <a:prstClr val="black"/>
                </a:solidFill>
                <a:latin typeface="Aptos" panose="02110004020202020204"/>
              </a:rPr>
              <a:t>Conference Support, graphics, printing, communication  (inside/outside Langley), protocol, public affairs</a:t>
            </a:r>
          </a:p>
        </p:txBody>
      </p:sp>
      <p:sp>
        <p:nvSpPr>
          <p:cNvPr id="3" name="Slide Number Placeholder 2">
            <a:extLst>
              <a:ext uri="{FF2B5EF4-FFF2-40B4-BE49-F238E27FC236}">
                <a16:creationId xmlns:a16="http://schemas.microsoft.com/office/drawing/2014/main" id="{EBEA3277-720A-DEF2-3154-50358D0DAE0A}"/>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18</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1830989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8E6C-6C0D-CA4A-8102-73701F13CF41}"/>
              </a:ext>
            </a:extLst>
          </p:cNvPr>
          <p:cNvSpPr>
            <a:spLocks noGrp="1"/>
          </p:cNvSpPr>
          <p:nvPr>
            <p:ph type="title"/>
          </p:nvPr>
        </p:nvSpPr>
        <p:spPr>
          <a:xfrm>
            <a:off x="430584" y="380788"/>
            <a:ext cx="8493038" cy="556751"/>
          </a:xfrm>
        </p:spPr>
        <p:txBody>
          <a:bodyPr>
            <a:noAutofit/>
          </a:bodyPr>
          <a:lstStyle/>
          <a:p>
            <a:r>
              <a:rPr lang="en-US" sz="2700" dirty="0"/>
              <a:t>Class of 2022 Expenses &amp; 2027 Estimate</a:t>
            </a:r>
          </a:p>
        </p:txBody>
      </p:sp>
      <p:cxnSp>
        <p:nvCxnSpPr>
          <p:cNvPr id="7" name="Straight Connector 6">
            <a:extLst>
              <a:ext uri="{FF2B5EF4-FFF2-40B4-BE49-F238E27FC236}">
                <a16:creationId xmlns:a16="http://schemas.microsoft.com/office/drawing/2014/main" id="{14E1B9F6-2CE0-0F8C-0B01-D1725BF2BD08}"/>
              </a:ext>
            </a:extLst>
          </p:cNvPr>
          <p:cNvCxnSpPr>
            <a:cxnSpLocks/>
          </p:cNvCxnSpPr>
          <p:nvPr/>
        </p:nvCxnSpPr>
        <p:spPr>
          <a:xfrm>
            <a:off x="358198" y="953622"/>
            <a:ext cx="8427604"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0D27F601-A270-C685-B84D-A5F6BA4350DA}"/>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19</a:t>
            </a:fld>
            <a:endParaRPr lang="en-US">
              <a:solidFill>
                <a:prstClr val="black">
                  <a:tint val="82000"/>
                </a:prstClr>
              </a:solidFill>
              <a:latin typeface="Aptos" panose="02110004020202020204"/>
            </a:endParaRPr>
          </a:p>
        </p:txBody>
      </p:sp>
      <p:graphicFrame>
        <p:nvGraphicFramePr>
          <p:cNvPr id="6" name="Table 5">
            <a:extLst>
              <a:ext uri="{FF2B5EF4-FFF2-40B4-BE49-F238E27FC236}">
                <a16:creationId xmlns:a16="http://schemas.microsoft.com/office/drawing/2014/main" id="{9BB2BDC1-7500-97AF-FD34-A85BDB31CAFA}"/>
              </a:ext>
            </a:extLst>
          </p:cNvPr>
          <p:cNvGraphicFramePr>
            <a:graphicFrameLocks noGrp="1"/>
          </p:cNvGraphicFramePr>
          <p:nvPr>
            <p:extLst>
              <p:ext uri="{D42A27DB-BD31-4B8C-83A1-F6EECF244321}">
                <p14:modId xmlns:p14="http://schemas.microsoft.com/office/powerpoint/2010/main" val="993667272"/>
              </p:ext>
            </p:extLst>
          </p:nvPr>
        </p:nvGraphicFramePr>
        <p:xfrm>
          <a:off x="585268" y="1403555"/>
          <a:ext cx="7709438" cy="3998758"/>
        </p:xfrm>
        <a:graphic>
          <a:graphicData uri="http://schemas.openxmlformats.org/drawingml/2006/table">
            <a:tbl>
              <a:tblPr/>
              <a:tblGrid>
                <a:gridCol w="4669039">
                  <a:extLst>
                    <a:ext uri="{9D8B030D-6E8A-4147-A177-3AD203B41FA5}">
                      <a16:colId xmlns:a16="http://schemas.microsoft.com/office/drawing/2014/main" val="411250669"/>
                    </a:ext>
                  </a:extLst>
                </a:gridCol>
                <a:gridCol w="1463970">
                  <a:extLst>
                    <a:ext uri="{9D8B030D-6E8A-4147-A177-3AD203B41FA5}">
                      <a16:colId xmlns:a16="http://schemas.microsoft.com/office/drawing/2014/main" val="3746228912"/>
                    </a:ext>
                  </a:extLst>
                </a:gridCol>
                <a:gridCol w="1576429">
                  <a:extLst>
                    <a:ext uri="{9D8B030D-6E8A-4147-A177-3AD203B41FA5}">
                      <a16:colId xmlns:a16="http://schemas.microsoft.com/office/drawing/2014/main" val="3502836963"/>
                    </a:ext>
                  </a:extLst>
                </a:gridCol>
              </a:tblGrid>
              <a:tr h="253909">
                <a:tc gridSpan="3">
                  <a:txBody>
                    <a:bodyPr/>
                    <a:lstStyle/>
                    <a:p>
                      <a:pPr algn="ctr" fontAlgn="ctr">
                        <a:buNone/>
                      </a:pPr>
                      <a:r>
                        <a:rPr lang="en-US" sz="1300" b="1" i="0" u="none" strike="noStrike">
                          <a:solidFill>
                            <a:srgbClr val="222222"/>
                          </a:solidFill>
                          <a:effectLst/>
                          <a:latin typeface="Times New Roman" panose="02020603050405020304" pitchFamily="18" charset="0"/>
                        </a:rPr>
                        <a:t>Hall of Honor Induction Ceremony and Reception</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79401748"/>
                  </a:ext>
                </a:extLst>
              </a:tr>
              <a:tr h="222673">
                <a:tc>
                  <a:txBody>
                    <a:bodyPr/>
                    <a:lstStyle/>
                    <a:p>
                      <a:pPr algn="l"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27096379"/>
                  </a:ext>
                </a:extLst>
              </a:tr>
              <a:tr h="488287">
                <a:tc>
                  <a:txBody>
                    <a:bodyPr/>
                    <a:lstStyle/>
                    <a:p>
                      <a:pPr algn="l" fontAlgn="ctr">
                        <a:buNone/>
                      </a:pPr>
                      <a:r>
                        <a:rPr lang="en-US" sz="1300" b="1" i="0" u="sng" strike="noStrike">
                          <a:solidFill>
                            <a:srgbClr val="222222"/>
                          </a:solidFill>
                          <a:effectLst/>
                          <a:latin typeface="Times New Roman" panose="02020603050405020304" pitchFamily="18" charset="0"/>
                        </a:rPr>
                        <a:t>NASA Langley Research Center</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1" i="1" u="none" strike="noStrike">
                          <a:solidFill>
                            <a:srgbClr val="222222"/>
                          </a:solidFill>
                          <a:effectLst/>
                          <a:latin typeface="Times New Roman" panose="02020603050405020304" pitchFamily="18" charset="0"/>
                        </a:rPr>
                        <a:t>Class of 2022 Cost</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1" i="1" u="none" strike="noStrike">
                          <a:solidFill>
                            <a:srgbClr val="222222"/>
                          </a:solidFill>
                          <a:effectLst/>
                          <a:latin typeface="Times New Roman" panose="02020603050405020304" pitchFamily="18" charset="0"/>
                        </a:rPr>
                        <a:t>Class of 2027 </a:t>
                      </a:r>
                      <a:br>
                        <a:rPr lang="en-US" sz="1300" b="1" i="1" u="none" strike="noStrike">
                          <a:solidFill>
                            <a:srgbClr val="222222"/>
                          </a:solidFill>
                          <a:effectLst/>
                          <a:latin typeface="Times New Roman" panose="02020603050405020304" pitchFamily="18" charset="0"/>
                        </a:rPr>
                      </a:br>
                      <a:r>
                        <a:rPr lang="en-US" sz="1300" b="1" i="1" u="none" strike="noStrike">
                          <a:solidFill>
                            <a:srgbClr val="222222"/>
                          </a:solidFill>
                          <a:effectLst/>
                          <a:latin typeface="Times New Roman" panose="02020603050405020304" pitchFamily="18" charset="0"/>
                        </a:rPr>
                        <a:t>Estimated Cost</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338653"/>
                  </a:ext>
                </a:extLst>
              </a:tr>
              <a:tr h="253909">
                <a:tc>
                  <a:txBody>
                    <a:bodyPr/>
                    <a:lstStyle/>
                    <a:p>
                      <a:pPr algn="l" fontAlgn="ctr">
                        <a:buNone/>
                      </a:pPr>
                      <a:r>
                        <a:rPr lang="en-US" sz="1300" b="0" i="0" u="none" strike="noStrike">
                          <a:solidFill>
                            <a:srgbClr val="000000"/>
                          </a:solidFill>
                          <a:effectLst/>
                          <a:latin typeface="Times New Roman" panose="02020603050405020304" pitchFamily="18" charset="0"/>
                        </a:rPr>
                        <a:t>NACA Room Wall Tiles (2022 Keith Fabry Contract)</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$3,590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$4,000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5897205"/>
                  </a:ext>
                </a:extLst>
              </a:tr>
              <a:tr h="253909">
                <a:tc>
                  <a:txBody>
                    <a:bodyPr/>
                    <a:lstStyle/>
                    <a:p>
                      <a:pPr algn="l" fontAlgn="ctr">
                        <a:buNone/>
                      </a:pPr>
                      <a:r>
                        <a:rPr lang="en-US" sz="1300" b="0" i="0" u="none" strike="noStrike">
                          <a:solidFill>
                            <a:srgbClr val="222222"/>
                          </a:solidFill>
                          <a:effectLst/>
                          <a:latin typeface="Times New Roman" panose="02020603050405020304" pitchFamily="18" charset="0"/>
                        </a:rPr>
                        <a:t>NASA meatball photo op backdrop (Zilla Contract)</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$1,002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9739721"/>
                  </a:ext>
                </a:extLst>
              </a:tr>
              <a:tr h="253909">
                <a:tc>
                  <a:txBody>
                    <a:bodyPr/>
                    <a:lstStyle/>
                    <a:p>
                      <a:pPr algn="l" fontAlgn="ctr">
                        <a:buNone/>
                      </a:pPr>
                      <a:r>
                        <a:rPr lang="en-US" sz="1300" b="1" i="0" u="none" strike="noStrike">
                          <a:solidFill>
                            <a:srgbClr val="222222"/>
                          </a:solidFill>
                          <a:effectLst/>
                          <a:latin typeface="Times New Roman" panose="02020603050405020304" pitchFamily="18" charset="0"/>
                        </a:rPr>
                        <a:t>TOTAL NASA Langley</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0" u="none" strike="noStrike">
                          <a:solidFill>
                            <a:srgbClr val="222222"/>
                          </a:solidFill>
                          <a:effectLst/>
                          <a:latin typeface="Times New Roman" panose="02020603050405020304" pitchFamily="18" charset="0"/>
                        </a:rPr>
                        <a:t>$4,592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0" u="none" strike="noStrike">
                          <a:solidFill>
                            <a:srgbClr val="222222"/>
                          </a:solidFill>
                          <a:effectLst/>
                          <a:latin typeface="Times New Roman" panose="02020603050405020304" pitchFamily="18" charset="0"/>
                        </a:rPr>
                        <a:t>$4,000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86221359"/>
                  </a:ext>
                </a:extLst>
              </a:tr>
              <a:tr h="260420">
                <a:tc>
                  <a:txBody>
                    <a:bodyPr/>
                    <a:lstStyle/>
                    <a:p>
                      <a:pPr algn="l"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4946761"/>
                  </a:ext>
                </a:extLst>
              </a:tr>
              <a:tr h="501308">
                <a:tc>
                  <a:txBody>
                    <a:bodyPr/>
                    <a:lstStyle/>
                    <a:p>
                      <a:pPr algn="l" fontAlgn="ctr">
                        <a:buNone/>
                      </a:pPr>
                      <a:r>
                        <a:rPr lang="en-US" sz="1300" b="1" i="0" u="sng" strike="noStrike">
                          <a:solidFill>
                            <a:srgbClr val="222222"/>
                          </a:solidFill>
                          <a:effectLst/>
                          <a:latin typeface="Times New Roman" panose="02020603050405020304" pitchFamily="18" charset="0"/>
                        </a:rPr>
                        <a:t>NASA Langley Alumni Association</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buNone/>
                      </a:pPr>
                      <a:r>
                        <a:rPr lang="en-US" sz="1300" b="0" i="0" u="none" strike="noStrike">
                          <a:solidFill>
                            <a:srgbClr val="000000"/>
                          </a:solidFill>
                          <a:effectLst/>
                          <a:latin typeface="Calibri" panose="020F0502020204030204" pitchFamily="34" charset="0"/>
                        </a:rPr>
                        <a:t> </a:t>
                      </a:r>
                    </a:p>
                  </a:txBody>
                  <a:tcPr marL="5289" marR="5289" marT="52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5688446"/>
                  </a:ext>
                </a:extLst>
              </a:tr>
              <a:tr h="253909">
                <a:tc>
                  <a:txBody>
                    <a:bodyPr/>
                    <a:lstStyle/>
                    <a:p>
                      <a:pPr algn="l" fontAlgn="ctr">
                        <a:buNone/>
                      </a:pPr>
                      <a:r>
                        <a:rPr lang="en-US" sz="1300" b="0" i="0" u="none" strike="noStrike">
                          <a:solidFill>
                            <a:srgbClr val="000000"/>
                          </a:solidFill>
                          <a:effectLst/>
                          <a:latin typeface="Times New Roman" panose="02020603050405020304" pitchFamily="18" charset="0"/>
                        </a:rPr>
                        <a:t>NASA Langley Exchange Refreshments</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$464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$1,000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1193673"/>
                  </a:ext>
                </a:extLst>
              </a:tr>
              <a:tr h="253909">
                <a:tc>
                  <a:txBody>
                    <a:bodyPr/>
                    <a:lstStyle/>
                    <a:p>
                      <a:pPr algn="l" fontAlgn="ctr">
                        <a:buNone/>
                      </a:pPr>
                      <a:r>
                        <a:rPr lang="en-US" sz="1300" b="0" i="0" u="none" strike="noStrike">
                          <a:solidFill>
                            <a:srgbClr val="222222"/>
                          </a:solidFill>
                          <a:effectLst/>
                          <a:latin typeface="Times New Roman" panose="02020603050405020304" pitchFamily="18" charset="0"/>
                        </a:rPr>
                        <a:t>Appreciation Gift (Program Writer)</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$100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$100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0493065"/>
                  </a:ext>
                </a:extLst>
              </a:tr>
              <a:tr h="501308">
                <a:tc>
                  <a:txBody>
                    <a:bodyPr/>
                    <a:lstStyle/>
                    <a:p>
                      <a:pPr algn="l" fontAlgn="ctr">
                        <a:buNone/>
                      </a:pPr>
                      <a:r>
                        <a:rPr lang="en-US" sz="1300" b="0" i="0" u="none" strike="noStrike">
                          <a:solidFill>
                            <a:srgbClr val="000000"/>
                          </a:solidFill>
                          <a:effectLst/>
                          <a:latin typeface="Times New Roman" panose="02020603050405020304" pitchFamily="18" charset="0"/>
                        </a:rPr>
                        <a:t>Framed Artwork Materials (2022 Hampton Roads Wholesalers)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$654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sz="1300" b="0" i="0" u="none" strike="noStrike">
                          <a:solidFill>
                            <a:srgbClr val="222222"/>
                          </a:solidFill>
                          <a:effectLst/>
                          <a:latin typeface="Times New Roman" panose="02020603050405020304" pitchFamily="18" charset="0"/>
                        </a:rPr>
                        <a:t>$4,500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561627"/>
                  </a:ext>
                </a:extLst>
              </a:tr>
              <a:tr h="253909">
                <a:tc>
                  <a:txBody>
                    <a:bodyPr/>
                    <a:lstStyle/>
                    <a:p>
                      <a:pPr algn="l" fontAlgn="ctr">
                        <a:buNone/>
                      </a:pPr>
                      <a:r>
                        <a:rPr lang="en-US" sz="1300" b="1" i="0" u="none" strike="noStrike">
                          <a:solidFill>
                            <a:srgbClr val="222222"/>
                          </a:solidFill>
                          <a:effectLst/>
                          <a:latin typeface="Times New Roman" panose="02020603050405020304" pitchFamily="18" charset="0"/>
                        </a:rPr>
                        <a:t>TOTAL LAA</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0" u="none" strike="noStrike">
                          <a:solidFill>
                            <a:srgbClr val="222222"/>
                          </a:solidFill>
                          <a:effectLst/>
                          <a:latin typeface="Times New Roman" panose="02020603050405020304" pitchFamily="18" charset="0"/>
                        </a:rPr>
                        <a:t>$1,218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0" u="none" strike="noStrike">
                          <a:solidFill>
                            <a:srgbClr val="222222"/>
                          </a:solidFill>
                          <a:effectLst/>
                          <a:latin typeface="Times New Roman" panose="02020603050405020304" pitchFamily="18" charset="0"/>
                        </a:rPr>
                        <a:t>$5,600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876745277"/>
                  </a:ext>
                </a:extLst>
              </a:tr>
              <a:tr h="247399">
                <a:tc>
                  <a:txBody>
                    <a:bodyPr/>
                    <a:lstStyle/>
                    <a:p>
                      <a:pPr algn="l" fontAlgn="ctr">
                        <a:buNone/>
                      </a:pPr>
                      <a:r>
                        <a:rPr lang="en-US" sz="1300" b="1" i="1" u="none" strike="noStrike">
                          <a:solidFill>
                            <a:srgbClr val="222222"/>
                          </a:solidFill>
                          <a:effectLst/>
                          <a:latin typeface="Times New Roman" panose="02020603050405020304" pitchFamily="18" charset="0"/>
                        </a:rPr>
                        <a:t>GRAND TOTAL</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1" u="none" strike="noStrike">
                          <a:solidFill>
                            <a:srgbClr val="222222"/>
                          </a:solidFill>
                          <a:effectLst/>
                          <a:latin typeface="Times New Roman" panose="02020603050405020304" pitchFamily="18" charset="0"/>
                        </a:rPr>
                        <a:t>$5,810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buNone/>
                      </a:pPr>
                      <a:r>
                        <a:rPr lang="en-US" sz="1300" b="1" i="1" u="none" strike="noStrike" dirty="0">
                          <a:solidFill>
                            <a:srgbClr val="222222"/>
                          </a:solidFill>
                          <a:effectLst/>
                          <a:latin typeface="Times New Roman" panose="02020603050405020304" pitchFamily="18" charset="0"/>
                        </a:rPr>
                        <a:t>$9,600 </a:t>
                      </a:r>
                    </a:p>
                  </a:txBody>
                  <a:tcPr marL="5289" marR="5289" marT="528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75775775"/>
                  </a:ext>
                </a:extLst>
              </a:tr>
            </a:tbl>
          </a:graphicData>
        </a:graphic>
      </p:graphicFrame>
    </p:spTree>
    <p:extLst>
      <p:ext uri="{BB962C8B-B14F-4D97-AF65-F5344CB8AC3E}">
        <p14:creationId xmlns:p14="http://schemas.microsoft.com/office/powerpoint/2010/main" val="261794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CDBDF-66D7-9EFE-BA42-F46B2F67E400}"/>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046996A-64CD-396F-F9C0-2BEB2504863B}"/>
              </a:ext>
            </a:extLst>
          </p:cNvPr>
          <p:cNvCxnSpPr>
            <a:cxnSpLocks/>
          </p:cNvCxnSpPr>
          <p:nvPr/>
        </p:nvCxnSpPr>
        <p:spPr>
          <a:xfrm>
            <a:off x="1251857" y="797316"/>
            <a:ext cx="6749143"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99F6DF-5FD2-9FBF-2771-C9961A6296F0}"/>
              </a:ext>
            </a:extLst>
          </p:cNvPr>
          <p:cNvSpPr txBox="1"/>
          <p:nvPr/>
        </p:nvSpPr>
        <p:spPr>
          <a:xfrm>
            <a:off x="544406" y="27875"/>
            <a:ext cx="8055187" cy="769441"/>
          </a:xfrm>
          <a:prstGeom prst="rect">
            <a:avLst/>
          </a:prstGeom>
          <a:noFill/>
        </p:spPr>
        <p:txBody>
          <a:bodyPr wrap="square" rtlCol="0">
            <a:spAutoFit/>
          </a:bodyPr>
          <a:lstStyle/>
          <a:p>
            <a:pPr algn="ctr"/>
            <a:r>
              <a:rPr lang="en-US" sz="2400" dirty="0"/>
              <a:t>LAA General Membership Meeting – May 12, 2026 </a:t>
            </a:r>
          </a:p>
          <a:p>
            <a:pPr algn="ctr"/>
            <a:r>
              <a:rPr lang="en-US" sz="2000" b="1" dirty="0"/>
              <a:t>11:30 PM to 1:00 PM</a:t>
            </a:r>
            <a:endParaRPr lang="en-US" sz="1600" b="1" dirty="0">
              <a:highlight>
                <a:srgbClr val="FFFF00"/>
              </a:highlight>
            </a:endParaRPr>
          </a:p>
        </p:txBody>
      </p:sp>
      <p:sp>
        <p:nvSpPr>
          <p:cNvPr id="2" name="Content Placeholder 3">
            <a:extLst>
              <a:ext uri="{FF2B5EF4-FFF2-40B4-BE49-F238E27FC236}">
                <a16:creationId xmlns:a16="http://schemas.microsoft.com/office/drawing/2014/main" id="{A91C5A8C-D049-5B4A-BCC4-D7A6FA408727}"/>
              </a:ext>
            </a:extLst>
          </p:cNvPr>
          <p:cNvSpPr txBox="1">
            <a:spLocks/>
          </p:cNvSpPr>
          <p:nvPr/>
        </p:nvSpPr>
        <p:spPr>
          <a:xfrm>
            <a:off x="280466" y="776879"/>
            <a:ext cx="8583065" cy="60532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Welcome &amp; President’s Report:  </a:t>
            </a:r>
            <a:r>
              <a:rPr lang="en-US" sz="1700" dirty="0">
                <a:effectLst/>
                <a:ea typeface="Calibri" panose="020F0502020204030204" pitchFamily="34" charset="0"/>
                <a:cs typeface="Times New Roman" panose="02020603050405020304" pitchFamily="18" charset="0"/>
              </a:rPr>
              <a:t>Kathy Ferrare</a:t>
            </a:r>
          </a:p>
          <a:p>
            <a:pPr marL="0" lvl="1" indent="0">
              <a:lnSpc>
                <a:spcPct val="100000"/>
              </a:lnSpc>
              <a:spcBef>
                <a:spcPts val="0"/>
              </a:spcBef>
              <a:buNone/>
            </a:pPr>
            <a:endParaRPr lang="en-US" sz="1700" b="1" dirty="0"/>
          </a:p>
          <a:p>
            <a:pPr marL="285750" lvl="1">
              <a:lnSpc>
                <a:spcPct val="100000"/>
              </a:lnSpc>
              <a:spcBef>
                <a:spcPts val="0"/>
              </a:spcBef>
              <a:buFont typeface="Arial" panose="020B0604020202020204" pitchFamily="34" charset="0"/>
              <a:buChar char="•"/>
            </a:pPr>
            <a:r>
              <a:rPr lang="en-US" sz="1700" b="1" dirty="0"/>
              <a:t>Secretary’s Report:</a:t>
            </a:r>
            <a:r>
              <a:rPr lang="en-US" sz="1700" dirty="0"/>
              <a:t> Jill Marlowe</a:t>
            </a:r>
          </a:p>
          <a:p>
            <a:pPr marL="0" lvl="1" indent="0">
              <a:lnSpc>
                <a:spcPct val="100000"/>
              </a:lnSpc>
              <a:spcBef>
                <a:spcPts val="0"/>
              </a:spcBef>
              <a:buNone/>
            </a:pPr>
            <a:endParaRPr lang="en-US" sz="1700" b="1" dirty="0"/>
          </a:p>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Treasurer’s Report / Ad Hoc Committee – Donation Guidelines/Process</a:t>
            </a:r>
            <a:r>
              <a:rPr lang="en-US" sz="1700" b="1" dirty="0">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Ray Rhew</a:t>
            </a:r>
          </a:p>
          <a:p>
            <a:pPr marL="285750" lvl="1" indent="-285750">
              <a:lnSpc>
                <a:spcPct val="100000"/>
              </a:lnSpc>
              <a:spcBef>
                <a:spcPts val="0"/>
              </a:spcBef>
              <a:buFont typeface="Arial" panose="020B0604020202020204" pitchFamily="34" charset="0"/>
              <a:buChar char="•"/>
            </a:pPr>
            <a:endParaRPr lang="en-US" sz="1700" b="1" dirty="0">
              <a:effectLst/>
              <a:ea typeface="Calibri" panose="020F0502020204030204" pitchFamily="34" charset="0"/>
              <a:cs typeface="Times New Roman" panose="02020603050405020304" pitchFamily="18" charset="0"/>
            </a:endParaRPr>
          </a:p>
          <a:p>
            <a:pPr marL="285750" lvl="1" indent="-28575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Communication</a:t>
            </a:r>
            <a:r>
              <a:rPr lang="en-US" sz="1700" b="1" dirty="0">
                <a:solidFill>
                  <a:schemeClr val="accent5">
                    <a:lumMod val="75000"/>
                  </a:schemeClr>
                </a:solidFill>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imes New Roman" panose="02020603050405020304" pitchFamily="18" charset="0"/>
              </a:rPr>
              <a:t>Report: </a:t>
            </a:r>
            <a:r>
              <a:rPr lang="en-US" sz="1700" dirty="0">
                <a:effectLst/>
                <a:ea typeface="Calibri" panose="020F0502020204030204" pitchFamily="34" charset="0"/>
                <a:cs typeface="Times New Roman" panose="02020603050405020304" pitchFamily="18" charset="0"/>
              </a:rPr>
              <a:t>Dick Hueschen</a:t>
            </a:r>
          </a:p>
          <a:p>
            <a:pPr marL="0" lvl="1" indent="0">
              <a:lnSpc>
                <a:spcPct val="100000"/>
              </a:lnSpc>
              <a:spcBef>
                <a:spcPts val="0"/>
              </a:spcBef>
              <a:buNone/>
            </a:pPr>
            <a:endParaRPr lang="en-US" sz="1700" dirty="0">
              <a:ea typeface="Calibri" panose="020F0502020204030204" pitchFamily="34" charset="0"/>
              <a:cs typeface="Times New Roman" panose="02020603050405020304" pitchFamily="18" charset="0"/>
            </a:endParaRPr>
          </a:p>
          <a:p>
            <a:pPr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Committee Reports:</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Membership</a:t>
            </a:r>
            <a:r>
              <a:rPr lang="en-US" sz="1700" dirty="0">
                <a:ea typeface="Calibri" panose="020F0502020204030204" pitchFamily="34" charset="0"/>
                <a:cs typeface="Times New Roman" panose="02020603050405020304" pitchFamily="18" charset="0"/>
              </a:rPr>
              <a:t>: Amy Radford</a:t>
            </a:r>
          </a:p>
          <a:p>
            <a:pPr lvl="1" indent="-274320">
              <a:lnSpc>
                <a:spcPct val="100000"/>
              </a:lnSpc>
              <a:spcBef>
                <a:spcPts val="0"/>
              </a:spcBef>
              <a:buFont typeface="Arial" panose="020B0604020202020204" pitchFamily="34" charset="0"/>
              <a:buChar char="•"/>
            </a:pPr>
            <a:r>
              <a:rPr lang="en-US" sz="1700" b="1" dirty="0">
                <a:effectLst/>
                <a:ea typeface="Calibri" panose="020F0502020204030204" pitchFamily="34" charset="0"/>
                <a:cs typeface="Times New Roman" panose="02020603050405020304" pitchFamily="18" charset="0"/>
              </a:rPr>
              <a:t>Website and Newsletter</a:t>
            </a:r>
            <a:r>
              <a:rPr lang="en-US" sz="1700" b="1" dirty="0">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Rick Ross </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Information Technology:  </a:t>
            </a:r>
            <a:r>
              <a:rPr lang="en-US" sz="1700" dirty="0">
                <a:ea typeface="Calibri" panose="020F0502020204030204" pitchFamily="34" charset="0"/>
                <a:cs typeface="Times New Roman" panose="02020603050405020304" pitchFamily="18" charset="0"/>
              </a:rPr>
              <a:t>Roman </a:t>
            </a:r>
            <a:r>
              <a:rPr lang="en-US" sz="1700" dirty="0" err="1">
                <a:ea typeface="Calibri" panose="020F0502020204030204" pitchFamily="34" charset="0"/>
                <a:cs typeface="Times New Roman" panose="02020603050405020304" pitchFamily="18" charset="0"/>
              </a:rPr>
              <a:t>Paryz</a:t>
            </a:r>
            <a:r>
              <a:rPr lang="en-US" sz="1700" dirty="0">
                <a:ea typeface="Calibri" panose="020F0502020204030204" pitchFamily="34" charset="0"/>
                <a:cs typeface="Times New Roman" panose="02020603050405020304" pitchFamily="18" charset="0"/>
              </a:rPr>
              <a:t> (pass)</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Ad Hoc Committee – Retirement Protocols (NASA/LAA):  </a:t>
            </a:r>
            <a:r>
              <a:rPr lang="en-US" sz="1700" dirty="0">
                <a:ea typeface="Calibri" panose="020F0502020204030204" pitchFamily="34" charset="0"/>
                <a:cs typeface="Times New Roman" panose="02020603050405020304" pitchFamily="18" charset="0"/>
              </a:rPr>
              <a:t>Kathy Ferrare</a:t>
            </a:r>
          </a:p>
          <a:p>
            <a:pPr lvl="1" indent="-274320">
              <a:lnSpc>
                <a:spcPct val="100000"/>
              </a:lnSpc>
              <a:spcBef>
                <a:spcPts val="0"/>
              </a:spcBef>
              <a:buFont typeface="Arial" panose="020B0604020202020204" pitchFamily="34" charset="0"/>
              <a:buChar char="•"/>
            </a:pPr>
            <a:r>
              <a:rPr lang="en-US" sz="1700" b="1" dirty="0">
                <a:ea typeface="Calibri" panose="020F0502020204030204" pitchFamily="34" charset="0"/>
                <a:cs typeface="Times New Roman" panose="02020603050405020304" pitchFamily="18" charset="0"/>
              </a:rPr>
              <a:t>Hall of Honor:  </a:t>
            </a:r>
            <a:r>
              <a:rPr lang="en-US" sz="1700" dirty="0">
                <a:ea typeface="Calibri" panose="020F0502020204030204" pitchFamily="34" charset="0"/>
                <a:cs typeface="Times New Roman" panose="02020603050405020304" pitchFamily="18" charset="0"/>
              </a:rPr>
              <a:t>Mary Beth Wusk</a:t>
            </a:r>
          </a:p>
          <a:p>
            <a:pPr lvl="1" indent="-274320">
              <a:lnSpc>
                <a:spcPct val="100000"/>
              </a:lnSpc>
              <a:spcBef>
                <a:spcPts val="0"/>
              </a:spcBef>
              <a:buFont typeface="Arial" panose="020B0604020202020204" pitchFamily="34" charset="0"/>
              <a:buChar char="•"/>
            </a:pPr>
            <a:endParaRPr lang="en-US" sz="1700" dirty="0">
              <a:ea typeface="Calibri" panose="020F0502020204030204" pitchFamily="34" charset="0"/>
              <a:cs typeface="Times New Roman" panose="02020603050405020304" pitchFamily="18" charset="0"/>
            </a:endParaRPr>
          </a:p>
          <a:p>
            <a:pPr marL="288925" indent="-273050">
              <a:lnSpc>
                <a:spcPct val="100000"/>
              </a:lnSpc>
              <a:spcBef>
                <a:spcPts val="0"/>
              </a:spcBef>
            </a:pPr>
            <a:r>
              <a:rPr lang="en-US" sz="1700" b="1" dirty="0">
                <a:ea typeface="Calibri" panose="020F0502020204030204" pitchFamily="34" charset="0"/>
                <a:cs typeface="Times New Roman" panose="02020603050405020304" pitchFamily="18" charset="0"/>
              </a:rPr>
              <a:t>Vice President’s Report:</a:t>
            </a:r>
            <a:r>
              <a:rPr lang="en-US" sz="1700" dirty="0">
                <a:ea typeface="Calibri" panose="020F0502020204030204" pitchFamily="34" charset="0"/>
                <a:cs typeface="Times New Roman" panose="02020603050405020304" pitchFamily="18" charset="0"/>
              </a:rPr>
              <a:t> Susan McClain</a:t>
            </a:r>
          </a:p>
          <a:p>
            <a:pPr marL="15875" indent="0">
              <a:lnSpc>
                <a:spcPct val="100000"/>
              </a:lnSpc>
              <a:spcBef>
                <a:spcPts val="0"/>
              </a:spcBef>
              <a:buNone/>
            </a:pPr>
            <a:endParaRPr lang="en-US" sz="1700" dirty="0">
              <a:ea typeface="Calibri" panose="020F0502020204030204" pitchFamily="34" charset="0"/>
              <a:cs typeface="Times New Roman" panose="02020603050405020304" pitchFamily="18" charset="0"/>
            </a:endParaRPr>
          </a:p>
          <a:p>
            <a:pPr marL="301625" indent="-285750">
              <a:lnSpc>
                <a:spcPct val="100000"/>
              </a:lnSpc>
              <a:spcBef>
                <a:spcPts val="0"/>
              </a:spcBef>
            </a:pPr>
            <a:r>
              <a:rPr lang="en-US" sz="1700" b="1" i="1" dirty="0">
                <a:solidFill>
                  <a:srgbClr val="00B050"/>
                </a:solidFill>
                <a:effectLst/>
                <a:ea typeface="Calibri" panose="020F0502020204030204" pitchFamily="34" charset="0"/>
                <a:cs typeface="Times New Roman" panose="02020603050405020304" pitchFamily="18" charset="0"/>
              </a:rPr>
              <a:t>Speaker: </a:t>
            </a:r>
            <a:r>
              <a:rPr lang="en-US" sz="1700" b="1" dirty="0">
                <a:solidFill>
                  <a:srgbClr val="00B050"/>
                </a:solidFill>
              </a:rPr>
              <a:t>Lori Ozoroski presenting a </a:t>
            </a:r>
            <a:r>
              <a:rPr lang="en-US" sz="1700" b="1" i="1" dirty="0" err="1">
                <a:solidFill>
                  <a:srgbClr val="00B050"/>
                </a:solidFill>
              </a:rPr>
              <a:t>Quesst</a:t>
            </a:r>
            <a:r>
              <a:rPr lang="en-US" sz="1700" b="1" i="1" dirty="0">
                <a:solidFill>
                  <a:srgbClr val="00B050"/>
                </a:solidFill>
              </a:rPr>
              <a:t> Project Update:  X-59 Soars: A New Era in Supersonic Flight Begins</a:t>
            </a:r>
          </a:p>
          <a:p>
            <a:pPr marL="301625" indent="-285750">
              <a:lnSpc>
                <a:spcPct val="100000"/>
              </a:lnSpc>
              <a:spcBef>
                <a:spcPts val="0"/>
              </a:spcBef>
            </a:pPr>
            <a:endParaRPr lang="en-US" sz="1700" b="1" i="1" dirty="0">
              <a:solidFill>
                <a:schemeClr val="accent6">
                  <a:lumMod val="75000"/>
                </a:schemeClr>
              </a:solidFill>
            </a:endParaRPr>
          </a:p>
          <a:p>
            <a:pPr marL="301625" indent="-285750">
              <a:lnSpc>
                <a:spcPct val="100000"/>
              </a:lnSpc>
              <a:spcBef>
                <a:spcPts val="0"/>
              </a:spcBef>
            </a:pPr>
            <a:r>
              <a:rPr lang="en-US" sz="1700" b="1" i="1" dirty="0"/>
              <a:t>Next Meeting (June 9, 2026):  </a:t>
            </a:r>
            <a:r>
              <a:rPr lang="en-US" sz="1800" b="1" i="1" dirty="0">
                <a:solidFill>
                  <a:prstClr val="black"/>
                </a:solidFill>
              </a:rPr>
              <a:t>Dr. Kevin Marlowe – Large Language Models </a:t>
            </a:r>
            <a:endParaRPr lang="en-US" sz="1700" b="1" i="1" dirty="0"/>
          </a:p>
          <a:p>
            <a:pPr marL="15875" indent="0">
              <a:lnSpc>
                <a:spcPct val="100000"/>
              </a:lnSpc>
              <a:spcBef>
                <a:spcPts val="0"/>
              </a:spcBef>
              <a:buNone/>
            </a:pPr>
            <a:endParaRPr lang="en-US" sz="1700" dirty="0"/>
          </a:p>
          <a:p>
            <a:pPr marL="288925" indent="-273050">
              <a:lnSpc>
                <a:spcPct val="100000"/>
              </a:lnSpc>
              <a:spcBef>
                <a:spcPts val="0"/>
              </a:spcBef>
              <a:buFont typeface="Arial" panose="020B0604020202020204" pitchFamily="34" charset="0"/>
              <a:buChar char="•"/>
            </a:pPr>
            <a:r>
              <a:rPr lang="en-US" sz="1700" b="1" dirty="0"/>
              <a:t>Adjourn:  Board Meeting next – </a:t>
            </a:r>
            <a:r>
              <a:rPr lang="en-US" sz="1700" b="1" i="1" dirty="0"/>
              <a:t>All LAA members are welcome!</a:t>
            </a:r>
          </a:p>
        </p:txBody>
      </p:sp>
      <p:sp>
        <p:nvSpPr>
          <p:cNvPr id="5" name="Slide Number Placeholder 4">
            <a:extLst>
              <a:ext uri="{FF2B5EF4-FFF2-40B4-BE49-F238E27FC236}">
                <a16:creationId xmlns:a16="http://schemas.microsoft.com/office/drawing/2014/main" id="{972B83EB-A82C-748E-D681-F20A9C2C8765}"/>
              </a:ext>
            </a:extLst>
          </p:cNvPr>
          <p:cNvSpPr>
            <a:spLocks noGrp="1"/>
          </p:cNvSpPr>
          <p:nvPr>
            <p:ph type="sldNum" sz="quarter" idx="12"/>
          </p:nvPr>
        </p:nvSpPr>
        <p:spPr>
          <a:xfrm>
            <a:off x="6806131" y="6254482"/>
            <a:ext cx="2057400" cy="365125"/>
          </a:xfrm>
        </p:spPr>
        <p:txBody>
          <a:bodyPr/>
          <a:lstStyle/>
          <a:p>
            <a:fld id="{992CF83D-39B8-4D33-9A80-A1323915AE17}" type="slidenum">
              <a:rPr lang="en-US" smtClean="0"/>
              <a:t>2</a:t>
            </a:fld>
            <a:endParaRPr lang="en-US" dirty="0"/>
          </a:p>
        </p:txBody>
      </p:sp>
    </p:spTree>
    <p:extLst>
      <p:ext uri="{BB962C8B-B14F-4D97-AF65-F5344CB8AC3E}">
        <p14:creationId xmlns:p14="http://schemas.microsoft.com/office/powerpoint/2010/main" val="254267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BDE88-7910-2561-4E62-70F013F8C7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6E237-1178-2CD3-797A-51363AE42B54}"/>
              </a:ext>
            </a:extLst>
          </p:cNvPr>
          <p:cNvSpPr>
            <a:spLocks noGrp="1"/>
          </p:cNvSpPr>
          <p:nvPr>
            <p:ph type="title"/>
          </p:nvPr>
        </p:nvSpPr>
        <p:spPr>
          <a:xfrm>
            <a:off x="509528" y="237681"/>
            <a:ext cx="7886700" cy="637425"/>
          </a:xfrm>
        </p:spPr>
        <p:txBody>
          <a:bodyPr>
            <a:noAutofit/>
          </a:bodyPr>
          <a:lstStyle/>
          <a:p>
            <a:r>
              <a:rPr lang="en-US" sz="2700" dirty="0" err="1"/>
              <a:t>LaRC</a:t>
            </a:r>
            <a:r>
              <a:rPr lang="en-US" sz="2700" dirty="0"/>
              <a:t>/LAA Hall of Honor Committee Update/Next Steps</a:t>
            </a:r>
          </a:p>
        </p:txBody>
      </p:sp>
      <p:sp>
        <p:nvSpPr>
          <p:cNvPr id="4" name="TextBox 3">
            <a:extLst>
              <a:ext uri="{FF2B5EF4-FFF2-40B4-BE49-F238E27FC236}">
                <a16:creationId xmlns:a16="http://schemas.microsoft.com/office/drawing/2014/main" id="{FF7BEA76-4164-4E28-628B-FDF32660F17F}"/>
              </a:ext>
            </a:extLst>
          </p:cNvPr>
          <p:cNvSpPr txBox="1"/>
          <p:nvPr/>
        </p:nvSpPr>
        <p:spPr>
          <a:xfrm>
            <a:off x="315341" y="1227746"/>
            <a:ext cx="8448487" cy="4755148"/>
          </a:xfrm>
          <a:prstGeom prst="rect">
            <a:avLst/>
          </a:prstGeom>
          <a:noFill/>
        </p:spPr>
        <p:txBody>
          <a:bodyPr wrap="square">
            <a:spAutoFit/>
          </a:bodyPr>
          <a:lstStyle/>
          <a:p>
            <a:pPr marL="257175" indent="-257175" defTabSz="685800">
              <a:buFont typeface="Arial" panose="020B0604020202020204" pitchFamily="34" charset="0"/>
              <a:buChar char="•"/>
            </a:pPr>
            <a:r>
              <a:rPr lang="en-US" sz="2400" dirty="0">
                <a:solidFill>
                  <a:prstClr val="black"/>
                </a:solidFill>
                <a:latin typeface="Aptos" panose="02110004020202020204"/>
              </a:rPr>
              <a:t>Apr 8th: Met with </a:t>
            </a:r>
            <a:r>
              <a:rPr lang="en-US" sz="2400" dirty="0" err="1">
                <a:solidFill>
                  <a:prstClr val="black"/>
                </a:solidFill>
                <a:latin typeface="Aptos" panose="02110004020202020204"/>
              </a:rPr>
              <a:t>LaRC</a:t>
            </a:r>
            <a:r>
              <a:rPr lang="en-US" sz="2400" dirty="0">
                <a:solidFill>
                  <a:prstClr val="black"/>
                </a:solidFill>
                <a:latin typeface="Aptos" panose="02110004020202020204"/>
              </a:rPr>
              <a:t> Center Director </a:t>
            </a:r>
          </a:p>
          <a:p>
            <a:pPr marL="600075" lvl="1" indent="-257175" defTabSz="685800">
              <a:buFont typeface="Arial" panose="020B0604020202020204" pitchFamily="34" charset="0"/>
              <a:buChar char="•"/>
            </a:pPr>
            <a:endParaRPr lang="en-US" sz="2400" dirty="0">
              <a:solidFill>
                <a:prstClr val="black"/>
              </a:solidFill>
              <a:latin typeface="Aptos" panose="02110004020202020204"/>
              <a:cs typeface="Times New Roman" panose="02020603050405020304" pitchFamily="18" charset="0"/>
            </a:endParaRPr>
          </a:p>
          <a:p>
            <a:pPr marL="257175" indent="-257175" defTabSz="685800">
              <a:buFont typeface="Arial" panose="020B0604020202020204" pitchFamily="34" charset="0"/>
              <a:buChar char="•"/>
            </a:pPr>
            <a:r>
              <a:rPr lang="en-US" sz="2400" dirty="0">
                <a:solidFill>
                  <a:prstClr val="black"/>
                </a:solidFill>
                <a:latin typeface="Aptos" panose="02110004020202020204"/>
                <a:cs typeface="Times New Roman" panose="02020603050405020304" pitchFamily="18" charset="0"/>
              </a:rPr>
              <a:t>Apr 14</a:t>
            </a:r>
            <a:r>
              <a:rPr lang="en-US" sz="2400" baseline="30000" dirty="0">
                <a:solidFill>
                  <a:prstClr val="black"/>
                </a:solidFill>
                <a:latin typeface="Aptos" panose="02110004020202020204"/>
                <a:cs typeface="Times New Roman" panose="02020603050405020304" pitchFamily="18" charset="0"/>
              </a:rPr>
              <a:t>th</a:t>
            </a:r>
            <a:r>
              <a:rPr lang="en-US" sz="2400" dirty="0">
                <a:solidFill>
                  <a:prstClr val="black"/>
                </a:solidFill>
                <a:latin typeface="Aptos" panose="02110004020202020204"/>
                <a:cs typeface="Times New Roman" panose="02020603050405020304" pitchFamily="18" charset="0"/>
              </a:rPr>
              <a:t>: Kick-off meeting with </a:t>
            </a:r>
            <a:r>
              <a:rPr lang="en-US" sz="2400" dirty="0" err="1">
                <a:solidFill>
                  <a:prstClr val="black"/>
                </a:solidFill>
                <a:latin typeface="Aptos" panose="02110004020202020204"/>
                <a:cs typeface="Times New Roman" panose="02020603050405020304" pitchFamily="18" charset="0"/>
              </a:rPr>
              <a:t>HoH</a:t>
            </a:r>
            <a:r>
              <a:rPr lang="en-US" sz="2400" dirty="0">
                <a:solidFill>
                  <a:prstClr val="black"/>
                </a:solidFill>
                <a:latin typeface="Aptos" panose="02110004020202020204"/>
                <a:cs typeface="Times New Roman" panose="02020603050405020304" pitchFamily="18" charset="0"/>
              </a:rPr>
              <a:t> Operations Committee</a:t>
            </a:r>
          </a:p>
          <a:p>
            <a:pPr marL="257175" indent="-257175" defTabSz="685800">
              <a:buFont typeface="Arial" panose="020B0604020202020204" pitchFamily="34" charset="0"/>
              <a:buChar char="•"/>
            </a:pPr>
            <a:endParaRPr lang="en-US" sz="2400" dirty="0">
              <a:solidFill>
                <a:prstClr val="black"/>
              </a:solidFill>
              <a:latin typeface="Aptos" panose="02110004020202020204"/>
              <a:cs typeface="Times New Roman" panose="02020603050405020304" pitchFamily="18" charset="0"/>
            </a:endParaRPr>
          </a:p>
          <a:p>
            <a:pPr marL="257175" indent="-257175" defTabSz="685800">
              <a:buFont typeface="Arial" panose="020B0604020202020204" pitchFamily="34" charset="0"/>
              <a:buChar char="•"/>
            </a:pPr>
            <a:r>
              <a:rPr lang="en-US" sz="2400" dirty="0">
                <a:solidFill>
                  <a:prstClr val="black"/>
                </a:solidFill>
                <a:latin typeface="Aptos" panose="02110004020202020204"/>
                <a:cs typeface="Times New Roman" panose="02020603050405020304" pitchFamily="18" charset="0"/>
              </a:rPr>
              <a:t>May 12</a:t>
            </a:r>
            <a:r>
              <a:rPr lang="en-US" sz="2400" baseline="30000" dirty="0">
                <a:solidFill>
                  <a:prstClr val="black"/>
                </a:solidFill>
                <a:latin typeface="Aptos" panose="02110004020202020204"/>
                <a:cs typeface="Times New Roman" panose="02020603050405020304" pitchFamily="18" charset="0"/>
              </a:rPr>
              <a:t>th</a:t>
            </a:r>
            <a:r>
              <a:rPr lang="en-US" sz="2400" dirty="0">
                <a:solidFill>
                  <a:prstClr val="black"/>
                </a:solidFill>
                <a:latin typeface="Aptos" panose="02110004020202020204"/>
                <a:cs typeface="Times New Roman" panose="02020603050405020304" pitchFamily="18" charset="0"/>
              </a:rPr>
              <a:t>: </a:t>
            </a:r>
            <a:r>
              <a:rPr lang="en-US" sz="2400" dirty="0" err="1">
                <a:solidFill>
                  <a:prstClr val="black"/>
                </a:solidFill>
                <a:latin typeface="Aptos" panose="02110004020202020204"/>
                <a:cs typeface="Times New Roman" panose="02020603050405020304" pitchFamily="18" charset="0"/>
              </a:rPr>
              <a:t>HoH</a:t>
            </a:r>
            <a:r>
              <a:rPr lang="en-US" sz="2400" dirty="0">
                <a:solidFill>
                  <a:prstClr val="black"/>
                </a:solidFill>
                <a:latin typeface="Aptos" panose="02110004020202020204"/>
                <a:cs typeface="Times New Roman" panose="02020603050405020304" pitchFamily="18" charset="0"/>
              </a:rPr>
              <a:t> Ops Team Meeting</a:t>
            </a:r>
          </a:p>
          <a:p>
            <a:pPr marL="557213" lvl="1" indent="-214313" defTabSz="685800">
              <a:buFont typeface="Arial" panose="020B0604020202020204" pitchFamily="34" charset="0"/>
              <a:buChar char="•"/>
            </a:pPr>
            <a:r>
              <a:rPr lang="en-US" sz="2400" dirty="0">
                <a:solidFill>
                  <a:prstClr val="black"/>
                </a:solidFill>
                <a:latin typeface="Aptos" panose="02110004020202020204"/>
              </a:rPr>
              <a:t>Discuss Marketing/Promotion </a:t>
            </a:r>
          </a:p>
          <a:p>
            <a:pPr marL="557213" lvl="1" indent="-214313" defTabSz="685800">
              <a:buFont typeface="Arial" panose="020B0604020202020204" pitchFamily="34" charset="0"/>
              <a:buChar char="•"/>
            </a:pPr>
            <a:r>
              <a:rPr lang="en-US" sz="2400" dirty="0">
                <a:solidFill>
                  <a:prstClr val="black"/>
                </a:solidFill>
                <a:latin typeface="Aptos" panose="02110004020202020204"/>
              </a:rPr>
              <a:t>Establish Ops Team/assign Roles &amp; Responsibilities</a:t>
            </a:r>
          </a:p>
          <a:p>
            <a:pPr marL="557213" lvl="1" indent="-214313" defTabSz="685800">
              <a:buFont typeface="Arial" panose="020B0604020202020204" pitchFamily="34" charset="0"/>
              <a:buChar char="•"/>
            </a:pPr>
            <a:endParaRPr lang="en-US" sz="2400" dirty="0">
              <a:solidFill>
                <a:prstClr val="black"/>
              </a:solidFill>
              <a:latin typeface="Aptos" panose="02110004020202020204"/>
            </a:endParaRPr>
          </a:p>
          <a:p>
            <a:pPr marL="214313" indent="-214313" defTabSz="685800">
              <a:buFont typeface="Arial" panose="020B0604020202020204" pitchFamily="34" charset="0"/>
              <a:buChar char="•"/>
            </a:pPr>
            <a:r>
              <a:rPr lang="en-US" sz="2400" dirty="0">
                <a:solidFill>
                  <a:prstClr val="black"/>
                </a:solidFill>
                <a:latin typeface="Aptos" panose="02110004020202020204"/>
              </a:rPr>
              <a:t>May TBD: Meet with Selection Committee </a:t>
            </a:r>
          </a:p>
          <a:p>
            <a:pPr marL="342900" lvl="1" defTabSz="685800"/>
            <a:endParaRPr lang="en-US" sz="2400" dirty="0">
              <a:solidFill>
                <a:prstClr val="black"/>
              </a:solidFill>
              <a:latin typeface="Aptos" panose="02110004020202020204"/>
            </a:endParaRPr>
          </a:p>
          <a:p>
            <a:pPr marL="214313" indent="-214313" defTabSz="685800">
              <a:buFont typeface="Arial" panose="020B0604020202020204" pitchFamily="34" charset="0"/>
              <a:buChar char="•"/>
            </a:pPr>
            <a:r>
              <a:rPr lang="en-US" sz="2400" dirty="0">
                <a:solidFill>
                  <a:prstClr val="black"/>
                </a:solidFill>
                <a:latin typeface="Aptos" panose="02110004020202020204"/>
              </a:rPr>
              <a:t>Sept 1</a:t>
            </a:r>
            <a:r>
              <a:rPr lang="en-US" sz="2400" baseline="30000" dirty="0">
                <a:solidFill>
                  <a:prstClr val="black"/>
                </a:solidFill>
                <a:latin typeface="Aptos" panose="02110004020202020204"/>
              </a:rPr>
              <a:t>st</a:t>
            </a:r>
            <a:r>
              <a:rPr lang="en-US" sz="2400" dirty="0">
                <a:solidFill>
                  <a:prstClr val="black"/>
                </a:solidFill>
                <a:latin typeface="Aptos" panose="02110004020202020204"/>
              </a:rPr>
              <a:t>: Electronic Nomination Form Activated on LAA Website</a:t>
            </a:r>
          </a:p>
          <a:p>
            <a:pPr marL="257175" indent="-257175" defTabSz="685800">
              <a:buFont typeface="Arial" panose="020B0604020202020204" pitchFamily="34" charset="0"/>
              <a:buChar char="•"/>
            </a:pPr>
            <a:endParaRPr lang="en-US" sz="15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DE3A6EFC-286C-FFE4-F21E-F37B915219DF}"/>
              </a:ext>
            </a:extLst>
          </p:cNvPr>
          <p:cNvCxnSpPr/>
          <p:nvPr/>
        </p:nvCxnSpPr>
        <p:spPr>
          <a:xfrm>
            <a:off x="466725" y="875106"/>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E61B0BFC-73A2-AA4D-E01A-3AC9C5D2265E}"/>
              </a:ext>
            </a:extLst>
          </p:cNvPr>
          <p:cNvSpPr>
            <a:spLocks noGrp="1"/>
          </p:cNvSpPr>
          <p:nvPr>
            <p:ph type="sldNum" sz="quarter" idx="12"/>
          </p:nvPr>
        </p:nvSpPr>
        <p:spPr>
          <a:xfrm>
            <a:off x="6706428" y="5608218"/>
            <a:ext cx="2057400" cy="273844"/>
          </a:xfrm>
        </p:spPr>
        <p:txBody>
          <a:bodyPr/>
          <a:lstStyle/>
          <a:p>
            <a:pPr defTabSz="685800"/>
            <a:fld id="{EBFFCBD6-5A08-114E-A40C-9E3E5D0669FA}" type="slidenum">
              <a:rPr lang="en-US">
                <a:solidFill>
                  <a:prstClr val="black">
                    <a:tint val="82000"/>
                  </a:prstClr>
                </a:solidFill>
                <a:latin typeface="Aptos" panose="02110004020202020204"/>
              </a:rPr>
              <a:pPr defTabSz="685800"/>
              <a:t>20</a:t>
            </a:fld>
            <a:endParaRPr lang="en-US" dirty="0">
              <a:solidFill>
                <a:prstClr val="black">
                  <a:tint val="82000"/>
                </a:prstClr>
              </a:solidFill>
              <a:latin typeface="Aptos" panose="02110004020202020204"/>
            </a:endParaRPr>
          </a:p>
        </p:txBody>
      </p:sp>
    </p:spTree>
    <p:extLst>
      <p:ext uri="{BB962C8B-B14F-4D97-AF65-F5344CB8AC3E}">
        <p14:creationId xmlns:p14="http://schemas.microsoft.com/office/powerpoint/2010/main" val="380000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D469F-50BC-15A7-5A12-FB9202F87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99D90-3DE6-7132-F856-57EA4BBF4888}"/>
              </a:ext>
            </a:extLst>
          </p:cNvPr>
          <p:cNvSpPr>
            <a:spLocks noGrp="1"/>
          </p:cNvSpPr>
          <p:nvPr>
            <p:ph type="title"/>
          </p:nvPr>
        </p:nvSpPr>
        <p:spPr>
          <a:xfrm>
            <a:off x="347603" y="1085138"/>
            <a:ext cx="7886700" cy="572691"/>
          </a:xfrm>
        </p:spPr>
        <p:txBody>
          <a:bodyPr/>
          <a:lstStyle/>
          <a:p>
            <a:r>
              <a:rPr lang="en-US" dirty="0"/>
              <a:t>Back Up Charts</a:t>
            </a:r>
          </a:p>
        </p:txBody>
      </p:sp>
      <p:cxnSp>
        <p:nvCxnSpPr>
          <p:cNvPr id="6" name="Straight Connector 5">
            <a:extLst>
              <a:ext uri="{FF2B5EF4-FFF2-40B4-BE49-F238E27FC236}">
                <a16:creationId xmlns:a16="http://schemas.microsoft.com/office/drawing/2014/main" id="{DFFF23CF-D29C-7068-4215-49F94321D66B}"/>
              </a:ext>
            </a:extLst>
          </p:cNvPr>
          <p:cNvCxnSpPr/>
          <p:nvPr/>
        </p:nvCxnSpPr>
        <p:spPr>
          <a:xfrm>
            <a:off x="347603" y="1657829"/>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03C67EAA-3699-CEE2-65FF-8E113E6AC21A}"/>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21</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21406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E4B7-64AB-BF8B-8CDB-96900B16FE29}"/>
              </a:ext>
            </a:extLst>
          </p:cNvPr>
          <p:cNvSpPr>
            <a:spLocks noGrp="1"/>
          </p:cNvSpPr>
          <p:nvPr>
            <p:ph type="title"/>
          </p:nvPr>
        </p:nvSpPr>
        <p:spPr>
          <a:xfrm>
            <a:off x="852948" y="196706"/>
            <a:ext cx="7886700" cy="994172"/>
          </a:xfrm>
        </p:spPr>
        <p:txBody>
          <a:bodyPr>
            <a:normAutofit/>
          </a:bodyPr>
          <a:lstStyle/>
          <a:p>
            <a:pPr algn="ctr"/>
            <a:r>
              <a:rPr lang="en-US" dirty="0"/>
              <a:t>NACA &amp; NASA </a:t>
            </a:r>
            <a:r>
              <a:rPr lang="en-US" dirty="0" err="1"/>
              <a:t>LaRC</a:t>
            </a:r>
            <a:r>
              <a:rPr lang="en-US" dirty="0"/>
              <a:t> Hall of Honor Classes</a:t>
            </a:r>
            <a:br>
              <a:rPr lang="en-US" dirty="0"/>
            </a:br>
            <a:r>
              <a:rPr lang="en-US" sz="2100" dirty="0"/>
              <a:t>54 Members</a:t>
            </a:r>
          </a:p>
        </p:txBody>
      </p:sp>
      <p:pic>
        <p:nvPicPr>
          <p:cNvPr id="4" name="Picture 3">
            <a:extLst>
              <a:ext uri="{FF2B5EF4-FFF2-40B4-BE49-F238E27FC236}">
                <a16:creationId xmlns:a16="http://schemas.microsoft.com/office/drawing/2014/main" id="{F4FD7098-DD37-454E-BCCC-5E88B09128BA}"/>
              </a:ext>
            </a:extLst>
          </p:cNvPr>
          <p:cNvPicPr>
            <a:picLocks noChangeAspect="1"/>
          </p:cNvPicPr>
          <p:nvPr/>
        </p:nvPicPr>
        <p:blipFill>
          <a:blip r:embed="rId3"/>
          <a:stretch>
            <a:fillRect/>
          </a:stretch>
        </p:blipFill>
        <p:spPr>
          <a:xfrm>
            <a:off x="1141574" y="1562927"/>
            <a:ext cx="7315699" cy="4375417"/>
          </a:xfrm>
          <a:prstGeom prst="rect">
            <a:avLst/>
          </a:prstGeom>
        </p:spPr>
      </p:pic>
      <p:cxnSp>
        <p:nvCxnSpPr>
          <p:cNvPr id="3" name="Straight Connector 2">
            <a:extLst>
              <a:ext uri="{FF2B5EF4-FFF2-40B4-BE49-F238E27FC236}">
                <a16:creationId xmlns:a16="http://schemas.microsoft.com/office/drawing/2014/main" id="{E86DB157-BDE0-FE17-C3C9-890265BED6BD}"/>
              </a:ext>
            </a:extLst>
          </p:cNvPr>
          <p:cNvCxnSpPr/>
          <p:nvPr/>
        </p:nvCxnSpPr>
        <p:spPr>
          <a:xfrm>
            <a:off x="566277" y="1220706"/>
            <a:ext cx="8210550"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Slide Number Placeholder 4">
            <a:extLst>
              <a:ext uri="{FF2B5EF4-FFF2-40B4-BE49-F238E27FC236}">
                <a16:creationId xmlns:a16="http://schemas.microsoft.com/office/drawing/2014/main" id="{3D6C266C-0954-09F3-3928-B816217BBE6F}"/>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22</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426017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ocument with signature on it&#10;&#10;AI-generated content may be incorrect.">
            <a:extLst>
              <a:ext uri="{FF2B5EF4-FFF2-40B4-BE49-F238E27FC236}">
                <a16:creationId xmlns:a16="http://schemas.microsoft.com/office/drawing/2014/main" id="{7994A757-585B-DABC-FBC5-B1130DB99A37}"/>
              </a:ext>
            </a:extLst>
          </p:cNvPr>
          <p:cNvPicPr>
            <a:picLocks noGrp="1" noChangeAspect="1"/>
          </p:cNvPicPr>
          <p:nvPr>
            <p:ph idx="1"/>
          </p:nvPr>
        </p:nvPicPr>
        <p:blipFill>
          <a:blip r:embed="rId2"/>
          <a:srcRect b="947"/>
          <a:stretch/>
        </p:blipFill>
        <p:spPr>
          <a:xfrm>
            <a:off x="4831292" y="936382"/>
            <a:ext cx="4105569" cy="5064369"/>
          </a:xfrm>
        </p:spPr>
      </p:pic>
      <p:pic>
        <p:nvPicPr>
          <p:cNvPr id="7" name="Picture 6" descr="A document with text on it&#10;&#10;AI-generated content may be incorrect.">
            <a:extLst>
              <a:ext uri="{FF2B5EF4-FFF2-40B4-BE49-F238E27FC236}">
                <a16:creationId xmlns:a16="http://schemas.microsoft.com/office/drawing/2014/main" id="{F4D10E4E-5187-09F9-48DC-02898ECBD69F}"/>
              </a:ext>
            </a:extLst>
          </p:cNvPr>
          <p:cNvPicPr>
            <a:picLocks noChangeAspect="1"/>
          </p:cNvPicPr>
          <p:nvPr/>
        </p:nvPicPr>
        <p:blipFill>
          <a:blip r:embed="rId3"/>
          <a:srcRect t="2450"/>
          <a:stretch/>
        </p:blipFill>
        <p:spPr>
          <a:xfrm>
            <a:off x="68662" y="857250"/>
            <a:ext cx="4105569" cy="5143500"/>
          </a:xfrm>
          <a:prstGeom prst="rect">
            <a:avLst/>
          </a:prstGeom>
        </p:spPr>
      </p:pic>
      <p:sp>
        <p:nvSpPr>
          <p:cNvPr id="2" name="Slide Number Placeholder 1">
            <a:extLst>
              <a:ext uri="{FF2B5EF4-FFF2-40B4-BE49-F238E27FC236}">
                <a16:creationId xmlns:a16="http://schemas.microsoft.com/office/drawing/2014/main" id="{8F08AF1A-13EE-27F0-68E2-2559314DCBAD}"/>
              </a:ext>
            </a:extLst>
          </p:cNvPr>
          <p:cNvSpPr>
            <a:spLocks noGrp="1"/>
          </p:cNvSpPr>
          <p:nvPr>
            <p:ph type="sldNum" sz="quarter" idx="12"/>
          </p:nvPr>
        </p:nvSpPr>
        <p:spPr/>
        <p:txBody>
          <a:bodyPr/>
          <a:lstStyle/>
          <a:p>
            <a:pPr defTabSz="685800"/>
            <a:fld id="{EBFFCBD6-5A08-114E-A40C-9E3E5D0669FA}" type="slidenum">
              <a:rPr lang="en-US">
                <a:solidFill>
                  <a:prstClr val="black">
                    <a:tint val="82000"/>
                  </a:prstClr>
                </a:solidFill>
                <a:latin typeface="Aptos" panose="02110004020202020204"/>
              </a:rPr>
              <a:pPr defTabSz="685800"/>
              <a:t>23</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317683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CFE53-E9E6-6F04-686D-C2E895898529}"/>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0C7D37A-41EA-A380-9D43-F5D4FF8B2490}"/>
              </a:ext>
            </a:extLst>
          </p:cNvPr>
          <p:cNvCxnSpPr/>
          <p:nvPr/>
        </p:nvCxnSpPr>
        <p:spPr>
          <a:xfrm>
            <a:off x="611372" y="6849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9C30A80-C564-B0BB-7747-E25BB30EC70A}"/>
              </a:ext>
            </a:extLst>
          </p:cNvPr>
          <p:cNvSpPr>
            <a:spLocks noGrp="1"/>
          </p:cNvSpPr>
          <p:nvPr>
            <p:ph type="sldNum" sz="quarter" idx="12"/>
          </p:nvPr>
        </p:nvSpPr>
        <p:spPr/>
        <p:txBody>
          <a:bodyPr/>
          <a:lstStyle/>
          <a:p>
            <a:fld id="{992CF83D-39B8-4D33-9A80-A1323915AE17}" type="slidenum">
              <a:rPr lang="en-US" smtClean="0"/>
              <a:t>24</a:t>
            </a:fld>
            <a:endParaRPr lang="en-US"/>
          </a:p>
        </p:txBody>
      </p:sp>
      <p:sp>
        <p:nvSpPr>
          <p:cNvPr id="4" name="Content Placeholder 3">
            <a:extLst>
              <a:ext uri="{FF2B5EF4-FFF2-40B4-BE49-F238E27FC236}">
                <a16:creationId xmlns:a16="http://schemas.microsoft.com/office/drawing/2014/main" id="{1F94E667-466C-C8A6-9B51-B8BF9C527155}"/>
              </a:ext>
            </a:extLst>
          </p:cNvPr>
          <p:cNvSpPr txBox="1">
            <a:spLocks/>
          </p:cNvSpPr>
          <p:nvPr/>
        </p:nvSpPr>
        <p:spPr>
          <a:xfrm>
            <a:off x="345581" y="755771"/>
            <a:ext cx="8335574" cy="5854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FB0007"/>
                </a:solidFill>
              </a:rPr>
              <a:t>Langley Anniversary Orchestra (July 16, 2026)</a:t>
            </a:r>
          </a:p>
          <a:p>
            <a:r>
              <a:rPr lang="en-US" dirty="0"/>
              <a:t>As part of NASA Langley’s celebration of the 250th Anniversary, they want to showcase the incredible musical talent within our center. </a:t>
            </a:r>
          </a:p>
          <a:p>
            <a:r>
              <a:rPr lang="en-US" dirty="0"/>
              <a:t>They are planning to assemble a special </a:t>
            </a:r>
            <a:r>
              <a:rPr lang="en-US" b="1" dirty="0"/>
              <a:t>Langley Anniversary Orchestra</a:t>
            </a:r>
            <a:r>
              <a:rPr lang="en-US" dirty="0"/>
              <a:t> and are inviting interested musicians to participate.</a:t>
            </a:r>
          </a:p>
          <a:p>
            <a:pPr marL="0" indent="0">
              <a:buNone/>
            </a:pPr>
            <a:r>
              <a:rPr lang="en-US" dirty="0"/>
              <a:t> </a:t>
            </a:r>
          </a:p>
          <a:p>
            <a:r>
              <a:rPr lang="en-US" b="1" i="1" dirty="0"/>
              <a:t>Dates:</a:t>
            </a:r>
          </a:p>
          <a:p>
            <a:pPr marL="800100" lvl="1" indent="-342900">
              <a:buFont typeface="Arial" panose="020B0604020202020204" pitchFamily="34" charset="0"/>
              <a:buChar char="•"/>
            </a:pPr>
            <a:r>
              <a:rPr lang="en-US" sz="2400" b="1" i="1" dirty="0"/>
              <a:t>July 15</a:t>
            </a:r>
            <a:r>
              <a:rPr lang="en-US" sz="2400" b="1" i="1" baseline="30000" dirty="0"/>
              <a:t>th</a:t>
            </a:r>
            <a:r>
              <a:rPr lang="en-US" sz="2400" b="1" i="1" dirty="0"/>
              <a:t> 4:00-7:00 pm Reid – Dress Rehearsal</a:t>
            </a:r>
          </a:p>
          <a:p>
            <a:pPr marL="800100" lvl="1" indent="-342900">
              <a:buFont typeface="Arial" panose="020B0604020202020204" pitchFamily="34" charset="0"/>
              <a:buChar char="•"/>
            </a:pPr>
            <a:r>
              <a:rPr lang="en-US" sz="2400" b="1" i="1" dirty="0"/>
              <a:t>July 16</a:t>
            </a:r>
            <a:r>
              <a:rPr lang="en-US" sz="2400" b="1" i="1" baseline="30000" dirty="0"/>
              <a:t>th</a:t>
            </a:r>
            <a:r>
              <a:rPr lang="en-US" sz="2400" b="1" i="1" dirty="0"/>
              <a:t> 3:00 pm – Call Time</a:t>
            </a:r>
          </a:p>
          <a:p>
            <a:pPr marL="800100" lvl="1" indent="-342900">
              <a:buFont typeface="Arial" panose="020B0604020202020204" pitchFamily="34" charset="0"/>
              <a:buChar char="•"/>
            </a:pPr>
            <a:r>
              <a:rPr lang="en-US" sz="2400" b="1" i="1" dirty="0"/>
              <a:t>July 16</a:t>
            </a:r>
            <a:r>
              <a:rPr lang="en-US" sz="2400" b="1" i="1" baseline="30000" dirty="0"/>
              <a:t>th</a:t>
            </a:r>
            <a:r>
              <a:rPr lang="en-US" sz="2400" b="1" i="1" dirty="0"/>
              <a:t> 5:30 pm Reid - Show Time</a:t>
            </a:r>
            <a:endParaRPr lang="en-US" sz="2400" i="1" dirty="0"/>
          </a:p>
          <a:p>
            <a:pPr marL="285750" indent="-342900"/>
            <a:r>
              <a:rPr lang="en-US" i="1" dirty="0">
                <a:solidFill>
                  <a:srgbClr val="FF0000"/>
                </a:solidFill>
              </a:rPr>
              <a:t>The LAA will be sending out a request for members to sign up.  If you’d like to help organize this, please see Susan.</a:t>
            </a:r>
          </a:p>
          <a:p>
            <a:pPr marL="0" indent="0">
              <a:buNone/>
            </a:pPr>
            <a:endParaRPr lang="en-US" sz="1900" dirty="0"/>
          </a:p>
        </p:txBody>
      </p:sp>
      <p:sp>
        <p:nvSpPr>
          <p:cNvPr id="5" name="TextBox 4">
            <a:extLst>
              <a:ext uri="{FF2B5EF4-FFF2-40B4-BE49-F238E27FC236}">
                <a16:creationId xmlns:a16="http://schemas.microsoft.com/office/drawing/2014/main" id="{BB7145C5-7856-A592-AC45-322A9D1F10BA}"/>
              </a:ext>
            </a:extLst>
          </p:cNvPr>
          <p:cNvSpPr txBox="1"/>
          <p:nvPr/>
        </p:nvSpPr>
        <p:spPr>
          <a:xfrm>
            <a:off x="0" y="89436"/>
            <a:ext cx="8681157" cy="523220"/>
          </a:xfrm>
          <a:prstGeom prst="rect">
            <a:avLst/>
          </a:prstGeom>
          <a:noFill/>
        </p:spPr>
        <p:txBody>
          <a:bodyPr wrap="square" rtlCol="0">
            <a:spAutoFit/>
          </a:bodyPr>
          <a:lstStyle/>
          <a:p>
            <a:pPr algn="ctr"/>
            <a:r>
              <a:rPr lang="en-US" sz="2800" b="1" dirty="0"/>
              <a:t>Vice President Report – Membership Involvement</a:t>
            </a:r>
          </a:p>
        </p:txBody>
      </p:sp>
      <p:pic>
        <p:nvPicPr>
          <p:cNvPr id="8" name="Graphic 7" descr="Music notes with solid fill">
            <a:extLst>
              <a:ext uri="{FF2B5EF4-FFF2-40B4-BE49-F238E27FC236}">
                <a16:creationId xmlns:a16="http://schemas.microsoft.com/office/drawing/2014/main" id="{1562D0D4-E34A-A364-7D2A-FE26424FAF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82161" y="4574600"/>
            <a:ext cx="914400" cy="914400"/>
          </a:xfrm>
          <a:prstGeom prst="rect">
            <a:avLst/>
          </a:prstGeom>
        </p:spPr>
      </p:pic>
      <p:pic>
        <p:nvPicPr>
          <p:cNvPr id="10" name="Graphic 9" descr="Electric guitar with solid fill">
            <a:extLst>
              <a:ext uri="{FF2B5EF4-FFF2-40B4-BE49-F238E27FC236}">
                <a16:creationId xmlns:a16="http://schemas.microsoft.com/office/drawing/2014/main" id="{5C71A84B-4081-1992-B350-2E00EB72A64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52846" y="3285846"/>
            <a:ext cx="914400" cy="914400"/>
          </a:xfrm>
          <a:prstGeom prst="rect">
            <a:avLst/>
          </a:prstGeom>
        </p:spPr>
      </p:pic>
      <p:pic>
        <p:nvPicPr>
          <p:cNvPr id="13" name="Graphic 12" descr="Treble clef outline">
            <a:extLst>
              <a:ext uri="{FF2B5EF4-FFF2-40B4-BE49-F238E27FC236}">
                <a16:creationId xmlns:a16="http://schemas.microsoft.com/office/drawing/2014/main" id="{2AA8C645-5650-4194-3C6C-52C6C156333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37383" y="3593246"/>
            <a:ext cx="914400" cy="914400"/>
          </a:xfrm>
          <a:prstGeom prst="rect">
            <a:avLst/>
          </a:prstGeom>
        </p:spPr>
      </p:pic>
    </p:spTree>
    <p:extLst>
      <p:ext uri="{BB962C8B-B14F-4D97-AF65-F5344CB8AC3E}">
        <p14:creationId xmlns:p14="http://schemas.microsoft.com/office/powerpoint/2010/main" val="56825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8FBEE-1900-2831-C45A-6A8CF7D0C64E}"/>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0B2210D-D6EB-BB37-13A4-BCE68CAAB4DF}"/>
              </a:ext>
            </a:extLst>
          </p:cNvPr>
          <p:cNvCxnSpPr/>
          <p:nvPr/>
        </p:nvCxnSpPr>
        <p:spPr>
          <a:xfrm>
            <a:off x="611372" y="684917"/>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D0287907-7C23-5419-097B-EB684331EEB5}"/>
              </a:ext>
            </a:extLst>
          </p:cNvPr>
          <p:cNvSpPr>
            <a:spLocks noGrp="1"/>
          </p:cNvSpPr>
          <p:nvPr>
            <p:ph type="sldNum" sz="quarter" idx="12"/>
          </p:nvPr>
        </p:nvSpPr>
        <p:spPr/>
        <p:txBody>
          <a:bodyPr/>
          <a:lstStyle/>
          <a:p>
            <a:fld id="{992CF83D-39B8-4D33-9A80-A1323915AE17}" type="slidenum">
              <a:rPr lang="en-US" smtClean="0"/>
              <a:t>25</a:t>
            </a:fld>
            <a:endParaRPr lang="en-US"/>
          </a:p>
        </p:txBody>
      </p:sp>
      <p:sp>
        <p:nvSpPr>
          <p:cNvPr id="4" name="Content Placeholder 3">
            <a:extLst>
              <a:ext uri="{FF2B5EF4-FFF2-40B4-BE49-F238E27FC236}">
                <a16:creationId xmlns:a16="http://schemas.microsoft.com/office/drawing/2014/main" id="{467EBE9A-8C1A-7ADE-327B-073F8D04273B}"/>
              </a:ext>
            </a:extLst>
          </p:cNvPr>
          <p:cNvSpPr txBox="1">
            <a:spLocks/>
          </p:cNvSpPr>
          <p:nvPr/>
        </p:nvSpPr>
        <p:spPr>
          <a:xfrm>
            <a:off x="197053" y="695862"/>
            <a:ext cx="8484103" cy="58546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rgbClr val="FF0000"/>
                </a:solidFill>
              </a:rPr>
              <a:t>Potential Volunteer Activity:  Virginia Earth Systems Science Scholars (VESSS) and Virginia Aerospace Science and Technology Scholars (VASTS) Programs volunteer opportunities.  </a:t>
            </a:r>
          </a:p>
          <a:p>
            <a:pPr marL="800100" lvl="1" indent="-342900">
              <a:buFont typeface="Arial" panose="020B0604020202020204" pitchFamily="34" charset="0"/>
              <a:buChar char="•"/>
            </a:pPr>
            <a:r>
              <a:rPr lang="en-US" sz="2400" i="1" dirty="0"/>
              <a:t>Awaiting a response from Chris Carter</a:t>
            </a:r>
          </a:p>
          <a:p>
            <a:pPr marL="800100" lvl="1" indent="-342900">
              <a:buFont typeface="Arial" panose="020B0604020202020204" pitchFamily="34" charset="0"/>
              <a:buChar char="•"/>
            </a:pPr>
            <a:r>
              <a:rPr lang="en-US" sz="2400" i="1" dirty="0"/>
              <a:t>Will send out information once received.</a:t>
            </a:r>
          </a:p>
          <a:p>
            <a:pPr marL="800100" lvl="1" indent="-342900">
              <a:buFont typeface="Arial" panose="020B0604020202020204" pitchFamily="34" charset="0"/>
              <a:buChar char="•"/>
            </a:pPr>
            <a:endParaRPr lang="en-US" sz="2400" i="1" dirty="0"/>
          </a:p>
          <a:p>
            <a:pPr marL="800100" lvl="1" indent="-342900">
              <a:buFont typeface="Arial" panose="020B0604020202020204" pitchFamily="34" charset="0"/>
              <a:buChar char="•"/>
            </a:pPr>
            <a:r>
              <a:rPr lang="en-US" sz="2400" i="1" dirty="0"/>
              <a:t>In the past:</a:t>
            </a:r>
          </a:p>
          <a:p>
            <a:pPr marL="800100" lvl="1" indent="-342900">
              <a:buFont typeface="Arial" panose="020B0604020202020204" pitchFamily="34" charset="0"/>
              <a:buChar char="•"/>
            </a:pPr>
            <a:r>
              <a:rPr lang="en-US" sz="2400" i="1" dirty="0"/>
              <a:t>Seeking mentors to help students design a hypothetical human mission to the Moon and on to Mars</a:t>
            </a:r>
          </a:p>
          <a:p>
            <a:pPr marL="800100" lvl="1" indent="-342900">
              <a:buFont typeface="Arial" panose="020B0604020202020204" pitchFamily="34" charset="0"/>
              <a:buChar char="•"/>
            </a:pPr>
            <a:r>
              <a:rPr lang="en-US" sz="2400" i="1" dirty="0"/>
              <a:t>Location: Langley Research Center on-site</a:t>
            </a:r>
          </a:p>
          <a:p>
            <a:pPr marL="800100" lvl="1" indent="-342900">
              <a:buFont typeface="Arial" panose="020B0604020202020204" pitchFamily="34" charset="0"/>
              <a:buChar char="•"/>
            </a:pPr>
            <a:r>
              <a:rPr lang="en-US" sz="2400" i="1" dirty="0"/>
              <a:t>Timeframe:  </a:t>
            </a:r>
          </a:p>
          <a:p>
            <a:pPr marL="1260475" lvl="2" indent="-342900">
              <a:buFont typeface="Arial" panose="020B0604020202020204" pitchFamily="34" charset="0"/>
              <a:buChar char="•"/>
            </a:pPr>
            <a:r>
              <a:rPr lang="en-US" sz="2200" i="1" dirty="0"/>
              <a:t>Multiple one-week sessions throughout the June – July timeframe</a:t>
            </a:r>
          </a:p>
          <a:p>
            <a:pPr marL="1260475" lvl="2" indent="-342900">
              <a:buFont typeface="Arial" panose="020B0604020202020204" pitchFamily="34" charset="0"/>
              <a:buChar char="•"/>
            </a:pPr>
            <a:r>
              <a:rPr lang="en-US" sz="2200" i="1" dirty="0"/>
              <a:t>Mentors needed throughout the week (can sign up for an hour or more)</a:t>
            </a:r>
          </a:p>
          <a:p>
            <a:pPr marL="0" indent="0">
              <a:buNone/>
            </a:pPr>
            <a:endParaRPr lang="en-US" sz="1900" dirty="0"/>
          </a:p>
        </p:txBody>
      </p:sp>
      <p:sp>
        <p:nvSpPr>
          <p:cNvPr id="5" name="TextBox 4">
            <a:extLst>
              <a:ext uri="{FF2B5EF4-FFF2-40B4-BE49-F238E27FC236}">
                <a16:creationId xmlns:a16="http://schemas.microsoft.com/office/drawing/2014/main" id="{FD252FCE-B435-BB85-6A19-3161EC60246E}"/>
              </a:ext>
            </a:extLst>
          </p:cNvPr>
          <p:cNvSpPr txBox="1"/>
          <p:nvPr/>
        </p:nvSpPr>
        <p:spPr>
          <a:xfrm>
            <a:off x="0" y="89436"/>
            <a:ext cx="8681157" cy="523220"/>
          </a:xfrm>
          <a:prstGeom prst="rect">
            <a:avLst/>
          </a:prstGeom>
          <a:noFill/>
        </p:spPr>
        <p:txBody>
          <a:bodyPr wrap="square" rtlCol="0">
            <a:spAutoFit/>
          </a:bodyPr>
          <a:lstStyle/>
          <a:p>
            <a:pPr algn="ctr"/>
            <a:r>
              <a:rPr lang="en-US" sz="2800" b="1" dirty="0"/>
              <a:t>Vice President Report – Membership Involvement</a:t>
            </a:r>
          </a:p>
        </p:txBody>
      </p:sp>
    </p:spTree>
    <p:extLst>
      <p:ext uri="{BB962C8B-B14F-4D97-AF65-F5344CB8AC3E}">
        <p14:creationId xmlns:p14="http://schemas.microsoft.com/office/powerpoint/2010/main" val="533315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EA87-53CD-87E8-C788-535318E62C5B}"/>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B311816-9057-C245-3169-DA171B84261D}"/>
              </a:ext>
            </a:extLst>
          </p:cNvPr>
          <p:cNvCxnSpPr/>
          <p:nvPr/>
        </p:nvCxnSpPr>
        <p:spPr>
          <a:xfrm>
            <a:off x="611371" y="691201"/>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86A6226-D659-8E61-DA88-28380FA69C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CF83D-39B8-4D33-9A80-A1323915AE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D58C8E8-3FA7-07B3-C1ED-DC44F28F3707}"/>
              </a:ext>
            </a:extLst>
          </p:cNvPr>
          <p:cNvSpPr txBox="1">
            <a:spLocks/>
          </p:cNvSpPr>
          <p:nvPr/>
        </p:nvSpPr>
        <p:spPr>
          <a:xfrm>
            <a:off x="274677" y="824678"/>
            <a:ext cx="8479030" cy="59632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May 12, 2026 –Quesst Project Update:  X-59 Soars: A New Era in Supersonic Flight Begins presentation by Lori Ozoroski, NASA Langley </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June 9, 2026 – Dr. Kevin Marlowe, Using AI to power your retirement</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July 14, 2026 – LAA Picnic in the cafeteria (B2102)</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August 11, 2026 – Stephanie Letourneau, Wetlands Watch </a:t>
            </a:r>
          </a:p>
          <a:p>
            <a:pPr marL="0" indent="-57150" defTabSz="858838">
              <a:lnSpc>
                <a:spcPct val="100000"/>
              </a:lnSpc>
              <a:spcBef>
                <a:spcPts val="0"/>
              </a:spcBef>
              <a:buNone/>
              <a:defRPr/>
            </a:pPr>
            <a:endParaRPr lang="en-US" sz="2600" dirty="0">
              <a:solidFill>
                <a:prstClr val="black"/>
              </a:solidFill>
              <a:latin typeface="Calibri" panose="020F0502020204030204"/>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September 8, 2026 – Allen Kilgore, Deputy Center Director, Update to the State of the Center</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7978CBE-DD1A-E0F1-D5A8-4B29D539B094}"/>
              </a:ext>
            </a:extLst>
          </p:cNvPr>
          <p:cNvSpPr txBox="1"/>
          <p:nvPr/>
        </p:nvSpPr>
        <p:spPr>
          <a:xfrm>
            <a:off x="535395" y="70034"/>
            <a:ext cx="821831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Vice President Report – Upcoming Speakers</a:t>
            </a:r>
          </a:p>
        </p:txBody>
      </p:sp>
    </p:spTree>
    <p:extLst>
      <p:ext uri="{BB962C8B-B14F-4D97-AF65-F5344CB8AC3E}">
        <p14:creationId xmlns:p14="http://schemas.microsoft.com/office/powerpoint/2010/main" val="899377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D096-E263-F2DB-0C2F-88BDD64D1AFC}"/>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235DB31-8A8C-B5B1-C40F-12C6A5A52910}"/>
              </a:ext>
            </a:extLst>
          </p:cNvPr>
          <p:cNvCxnSpPr/>
          <p:nvPr/>
        </p:nvCxnSpPr>
        <p:spPr>
          <a:xfrm>
            <a:off x="611371" y="691201"/>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3C8176F-F0F1-FB03-2BE9-216217C127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2CF83D-39B8-4D33-9A80-A1323915AE1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2E0A3DD7-0C78-5B3B-6DC2-03C84BAE0BC4}"/>
              </a:ext>
            </a:extLst>
          </p:cNvPr>
          <p:cNvSpPr txBox="1">
            <a:spLocks/>
          </p:cNvSpPr>
          <p:nvPr/>
        </p:nvSpPr>
        <p:spPr>
          <a:xfrm>
            <a:off x="216061" y="824678"/>
            <a:ext cx="8611415" cy="55316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October 14, 2026 – Bryan Barmore, Master Naturalist Program</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November 10, 2026 – Neil O’Connor, NASA Langley’s Air Traffic Operations Laboratory </a:t>
            </a:r>
          </a:p>
          <a:p>
            <a:pPr marL="0" indent="-57150" defTabSz="858838">
              <a:lnSpc>
                <a:spcPct val="100000"/>
              </a:lnSpc>
              <a:spcBef>
                <a:spcPts val="0"/>
              </a:spcBef>
              <a:buNone/>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December 9, 2026 – Holiday Luncheon </a:t>
            </a:r>
          </a:p>
          <a:p>
            <a:pPr marL="0" indent="-57150" defTabSz="858838">
              <a:lnSpc>
                <a:spcPct val="100000"/>
              </a:lnSpc>
              <a:spcBef>
                <a:spcPts val="0"/>
              </a:spcBef>
              <a:buNone/>
              <a:defRPr/>
            </a:pPr>
            <a:endPar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sng" strike="noStrike" kern="1200" cap="none" spc="0" normalizeH="0" baseline="0" noProof="0" dirty="0">
                <a:ln>
                  <a:noFill/>
                </a:ln>
                <a:solidFill>
                  <a:prstClr val="black"/>
                </a:solidFill>
                <a:effectLst/>
                <a:uLnTx/>
                <a:uFillTx/>
                <a:latin typeface="Calibri" panose="020F0502020204030204"/>
                <a:ea typeface="+mn-ea"/>
                <a:cs typeface="+mn-cs"/>
              </a:rPr>
              <a:t>Potential Speakers:</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57150" defTabSz="858838">
              <a:lnSpc>
                <a:spcPct val="100000"/>
              </a:lnSpc>
              <a:spcBef>
                <a:spcPts val="0"/>
              </a:spcBef>
              <a:buNone/>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Generation180</a:t>
            </a:r>
          </a:p>
          <a:p>
            <a:pPr marL="0" indent="-57150" defTabSz="858838">
              <a:lnSpc>
                <a:spcPct val="100000"/>
              </a:lnSpc>
              <a:spcBef>
                <a:spcPts val="0"/>
              </a:spcBef>
              <a:buNone/>
              <a:defRPr/>
            </a:pPr>
            <a:r>
              <a:rPr lang="en-US" sz="2600" dirty="0">
                <a:solidFill>
                  <a:prstClr val="black"/>
                </a:solidFill>
                <a:latin typeface="Calibri" panose="020F0502020204030204"/>
              </a:rPr>
              <a:t>SCIFLI Update</a:t>
            </a: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1BE56FA-389D-A7E9-BB66-64F08CCD8367}"/>
              </a:ext>
            </a:extLst>
          </p:cNvPr>
          <p:cNvSpPr txBox="1"/>
          <p:nvPr/>
        </p:nvSpPr>
        <p:spPr>
          <a:xfrm>
            <a:off x="535395" y="70034"/>
            <a:ext cx="821831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Vice President Report – Upcoming Speakers</a:t>
            </a:r>
          </a:p>
        </p:txBody>
      </p:sp>
    </p:spTree>
    <p:extLst>
      <p:ext uri="{BB962C8B-B14F-4D97-AF65-F5344CB8AC3E}">
        <p14:creationId xmlns:p14="http://schemas.microsoft.com/office/powerpoint/2010/main" val="307188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8C5B8-5769-06DF-B6BF-60AAB2D2F661}"/>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17CE6E0-80F4-0B20-34BF-C3FBE28E19A2}"/>
              </a:ext>
            </a:extLst>
          </p:cNvPr>
          <p:cNvCxnSpPr/>
          <p:nvPr/>
        </p:nvCxnSpPr>
        <p:spPr>
          <a:xfrm>
            <a:off x="611371" y="815818"/>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5603AB00-FF19-7554-B1AD-C45FE384B762}"/>
              </a:ext>
            </a:extLst>
          </p:cNvPr>
          <p:cNvSpPr>
            <a:spLocks noGrp="1"/>
          </p:cNvSpPr>
          <p:nvPr>
            <p:ph type="sldNum" sz="quarter" idx="12"/>
          </p:nvPr>
        </p:nvSpPr>
        <p:spPr>
          <a:xfrm>
            <a:off x="8003568" y="6356351"/>
            <a:ext cx="511781" cy="365125"/>
          </a:xfrm>
        </p:spPr>
        <p:txBody>
          <a:bodyPr/>
          <a:lstStyle/>
          <a:p>
            <a:fld id="{992CF83D-39B8-4D33-9A80-A1323915AE17}" type="slidenum">
              <a:rPr lang="en-US" smtClean="0"/>
              <a:t>28</a:t>
            </a:fld>
            <a:endParaRPr lang="en-US" dirty="0"/>
          </a:p>
        </p:txBody>
      </p:sp>
      <p:sp>
        <p:nvSpPr>
          <p:cNvPr id="5" name="Content Placeholder 3">
            <a:extLst>
              <a:ext uri="{FF2B5EF4-FFF2-40B4-BE49-F238E27FC236}">
                <a16:creationId xmlns:a16="http://schemas.microsoft.com/office/drawing/2014/main" id="{D3C89C8E-16CE-7E65-A940-5394308CB34E}"/>
              </a:ext>
            </a:extLst>
          </p:cNvPr>
          <p:cNvSpPr txBox="1">
            <a:spLocks/>
          </p:cNvSpPr>
          <p:nvPr/>
        </p:nvSpPr>
        <p:spPr>
          <a:xfrm>
            <a:off x="531629" y="960985"/>
            <a:ext cx="7921256" cy="58424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4025" lvl="1" indent="0" algn="ctr">
              <a:lnSpc>
                <a:spcPct val="100000"/>
              </a:lnSpc>
              <a:spcBef>
                <a:spcPts val="0"/>
              </a:spcBef>
              <a:buNone/>
            </a:pPr>
            <a:endParaRPr lang="en-US" sz="2400" b="1" dirty="0">
              <a:solidFill>
                <a:srgbClr val="000000"/>
              </a:solidFill>
              <a:latin typeface="Aptos" panose="020B0004020202020204" pitchFamily="34" charset="0"/>
            </a:endParaRPr>
          </a:p>
          <a:p>
            <a:pPr marL="454025" lvl="1" indent="0" algn="ctr">
              <a:lnSpc>
                <a:spcPct val="100000"/>
              </a:lnSpc>
              <a:spcBef>
                <a:spcPts val="0"/>
              </a:spcBef>
              <a:buNone/>
            </a:pPr>
            <a:endParaRPr lang="en-US" sz="2800" b="1" dirty="0"/>
          </a:p>
          <a:p>
            <a:pPr marL="454025" lvl="1" indent="0" algn="ctr">
              <a:lnSpc>
                <a:spcPct val="100000"/>
              </a:lnSpc>
              <a:spcBef>
                <a:spcPts val="0"/>
              </a:spcBef>
              <a:buNone/>
            </a:pPr>
            <a:endParaRPr lang="en-US" sz="2400" b="1" dirty="0"/>
          </a:p>
        </p:txBody>
      </p:sp>
      <p:sp>
        <p:nvSpPr>
          <p:cNvPr id="6" name="TextBox 5">
            <a:extLst>
              <a:ext uri="{FF2B5EF4-FFF2-40B4-BE49-F238E27FC236}">
                <a16:creationId xmlns:a16="http://schemas.microsoft.com/office/drawing/2014/main" id="{01FF41FA-4CB2-C8AA-9AE2-92981A81EF1F}"/>
              </a:ext>
            </a:extLst>
          </p:cNvPr>
          <p:cNvSpPr txBox="1"/>
          <p:nvPr/>
        </p:nvSpPr>
        <p:spPr>
          <a:xfrm>
            <a:off x="611371" y="98841"/>
            <a:ext cx="8218312" cy="646331"/>
          </a:xfrm>
          <a:prstGeom prst="rect">
            <a:avLst/>
          </a:prstGeom>
          <a:noFill/>
        </p:spPr>
        <p:txBody>
          <a:bodyPr wrap="square" rtlCol="0">
            <a:spAutoFit/>
          </a:bodyPr>
          <a:lstStyle/>
          <a:p>
            <a:pPr algn="ctr"/>
            <a:r>
              <a:rPr lang="en-US" sz="3600" dirty="0"/>
              <a:t>Today’s Speaker</a:t>
            </a:r>
          </a:p>
        </p:txBody>
      </p:sp>
      <p:sp>
        <p:nvSpPr>
          <p:cNvPr id="9" name="TextBox 8">
            <a:extLst>
              <a:ext uri="{FF2B5EF4-FFF2-40B4-BE49-F238E27FC236}">
                <a16:creationId xmlns:a16="http://schemas.microsoft.com/office/drawing/2014/main" id="{9F4DABF5-F327-B333-6ABE-6675117021EA}"/>
              </a:ext>
            </a:extLst>
          </p:cNvPr>
          <p:cNvSpPr txBox="1"/>
          <p:nvPr/>
        </p:nvSpPr>
        <p:spPr>
          <a:xfrm>
            <a:off x="391741" y="5048011"/>
            <a:ext cx="8201032" cy="1384995"/>
          </a:xfrm>
          <a:prstGeom prst="rect">
            <a:avLst/>
          </a:prstGeom>
          <a:noFill/>
        </p:spPr>
        <p:txBody>
          <a:bodyPr wrap="square" rtlCol="0">
            <a:spAutoFit/>
          </a:bodyPr>
          <a:lstStyle/>
          <a:p>
            <a:pPr marL="301625" indent="-285750" algn="ctr"/>
            <a:r>
              <a:rPr lang="en-US" sz="2800" b="1" dirty="0"/>
              <a:t>Lori </a:t>
            </a:r>
            <a:r>
              <a:rPr lang="en-US" sz="2800" b="1" dirty="0" err="1"/>
              <a:t>Ozoroski</a:t>
            </a:r>
            <a:endParaRPr lang="en-US" sz="2800" b="1" dirty="0"/>
          </a:p>
          <a:p>
            <a:pPr marL="301625" indent="-285750" algn="ctr"/>
            <a:r>
              <a:rPr lang="en-US" sz="2800" b="1" i="1" dirty="0" err="1"/>
              <a:t>Quesst</a:t>
            </a:r>
            <a:r>
              <a:rPr lang="en-US" sz="2800" b="1" i="1" dirty="0"/>
              <a:t> Project Update</a:t>
            </a:r>
          </a:p>
          <a:p>
            <a:pPr marL="301625" indent="-285750" algn="ctr"/>
            <a:r>
              <a:rPr lang="en-US" sz="2800" b="1" i="1" dirty="0"/>
              <a:t>X-59 Soars: A New Era in Supersonic Flight Begins</a:t>
            </a:r>
          </a:p>
        </p:txBody>
      </p:sp>
      <p:pic>
        <p:nvPicPr>
          <p:cNvPr id="4" name="Picture 3">
            <a:extLst>
              <a:ext uri="{FF2B5EF4-FFF2-40B4-BE49-F238E27FC236}">
                <a16:creationId xmlns:a16="http://schemas.microsoft.com/office/drawing/2014/main" id="{313A87B7-7727-4217-9C3C-17EBC9EC614F}"/>
              </a:ext>
            </a:extLst>
          </p:cNvPr>
          <p:cNvPicPr>
            <a:picLocks noChangeAspect="1"/>
          </p:cNvPicPr>
          <p:nvPr/>
        </p:nvPicPr>
        <p:blipFill>
          <a:blip r:embed="rId2"/>
          <a:stretch>
            <a:fillRect/>
          </a:stretch>
        </p:blipFill>
        <p:spPr>
          <a:xfrm>
            <a:off x="2672982" y="1381473"/>
            <a:ext cx="3638550" cy="3381375"/>
          </a:xfrm>
          <a:prstGeom prst="rect">
            <a:avLst/>
          </a:prstGeom>
        </p:spPr>
      </p:pic>
    </p:spTree>
    <p:extLst>
      <p:ext uri="{BB962C8B-B14F-4D97-AF65-F5344CB8AC3E}">
        <p14:creationId xmlns:p14="http://schemas.microsoft.com/office/powerpoint/2010/main" val="18582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Box 7"/>
          <p:cNvSpPr txBox="1"/>
          <p:nvPr/>
        </p:nvSpPr>
        <p:spPr>
          <a:xfrm>
            <a:off x="985240" y="0"/>
            <a:ext cx="7723332" cy="561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914400">
              <a:lnSpc>
                <a:spcPct val="100000"/>
              </a:lnSpc>
              <a:spcBef>
                <a:spcPts val="0"/>
              </a:spcBef>
              <a:defRPr sz="7200">
                <a:latin typeface="Calibri"/>
                <a:ea typeface="Calibri"/>
                <a:cs typeface="Calibri"/>
                <a:sym typeface="Calibri"/>
              </a:defRPr>
            </a:lvl1pPr>
          </a:lstStyle>
          <a:p>
            <a:r>
              <a:rPr lang="en-US" sz="3200" dirty="0"/>
              <a:t>President’s Report – Kathy to update</a:t>
            </a:r>
            <a:endParaRPr sz="3200" dirty="0"/>
          </a:p>
        </p:txBody>
      </p:sp>
      <p:sp>
        <p:nvSpPr>
          <p:cNvPr id="173" name="Content Placeholder 3"/>
          <p:cNvSpPr txBox="1"/>
          <p:nvPr/>
        </p:nvSpPr>
        <p:spPr>
          <a:xfrm>
            <a:off x="691914" y="1266122"/>
            <a:ext cx="8016658" cy="3472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ormAutofit/>
          </a:bodyPr>
          <a:lstStyle/>
          <a:p>
            <a:pPr marL="342900" indent="-342900" defTabSz="685800">
              <a:spcBef>
                <a:spcPts val="750"/>
              </a:spcBef>
              <a:buSzPct val="100000"/>
              <a:buFont typeface="Arial" panose="020B0604020202020204" pitchFamily="34" charset="0"/>
              <a:buChar char="•"/>
              <a:defRPr sz="4000" b="1">
                <a:latin typeface="Calibri"/>
                <a:ea typeface="Calibri"/>
                <a:cs typeface="Calibri"/>
                <a:sym typeface="Calibri"/>
              </a:defRPr>
            </a:pPr>
            <a:endParaRPr sz="2400" i="1" u="sng" dirty="0"/>
          </a:p>
        </p:txBody>
      </p:sp>
      <p:sp>
        <p:nvSpPr>
          <p:cNvPr id="2" name="Straight Connector 6">
            <a:extLst>
              <a:ext uri="{FF2B5EF4-FFF2-40B4-BE49-F238E27FC236}">
                <a16:creationId xmlns:a16="http://schemas.microsoft.com/office/drawing/2014/main" id="{CBD82527-6C5E-79D1-4EBF-F2B2F2EE484F}"/>
              </a:ext>
            </a:extLst>
          </p:cNvPr>
          <p:cNvSpPr/>
          <p:nvPr/>
        </p:nvSpPr>
        <p:spPr>
          <a:xfrm>
            <a:off x="611371" y="523421"/>
            <a:ext cx="7921257" cy="1"/>
          </a:xfrm>
          <a:prstGeom prst="line">
            <a:avLst/>
          </a:prstGeom>
          <a:ln w="28575">
            <a:solidFill>
              <a:srgbClr val="8FAADC"/>
            </a:solidFill>
            <a:miter/>
          </a:ln>
        </p:spPr>
        <p:txBody>
          <a:bodyPr lIns="45719" rIns="45719"/>
          <a:lstStyle/>
          <a:p>
            <a:endParaRPr/>
          </a:p>
        </p:txBody>
      </p:sp>
      <p:sp>
        <p:nvSpPr>
          <p:cNvPr id="3" name="Slide Number Placeholder 2">
            <a:extLst>
              <a:ext uri="{FF2B5EF4-FFF2-40B4-BE49-F238E27FC236}">
                <a16:creationId xmlns:a16="http://schemas.microsoft.com/office/drawing/2014/main" id="{C8A21693-4A0A-7B06-F7EE-98676AE85089}"/>
              </a:ext>
            </a:extLst>
          </p:cNvPr>
          <p:cNvSpPr>
            <a:spLocks noGrp="1"/>
          </p:cNvSpPr>
          <p:nvPr>
            <p:ph type="sldNum" sz="quarter" idx="12"/>
          </p:nvPr>
        </p:nvSpPr>
        <p:spPr/>
        <p:txBody>
          <a:bodyPr/>
          <a:lstStyle/>
          <a:p>
            <a:fld id="{992CF83D-39B8-4D33-9A80-A1323915AE17}" type="slidenum">
              <a:rPr lang="en-US" smtClean="0"/>
              <a:t>3</a:t>
            </a:fld>
            <a:endParaRPr lang="en-US"/>
          </a:p>
        </p:txBody>
      </p:sp>
      <p:sp>
        <p:nvSpPr>
          <p:cNvPr id="4" name="TextBox 3">
            <a:extLst>
              <a:ext uri="{FF2B5EF4-FFF2-40B4-BE49-F238E27FC236}">
                <a16:creationId xmlns:a16="http://schemas.microsoft.com/office/drawing/2014/main" id="{C26AAB35-1413-B3F0-570B-B723D88124E0}"/>
              </a:ext>
            </a:extLst>
          </p:cNvPr>
          <p:cNvSpPr txBox="1"/>
          <p:nvPr/>
        </p:nvSpPr>
        <p:spPr>
          <a:xfrm>
            <a:off x="251806" y="805205"/>
            <a:ext cx="8640387" cy="5863144"/>
          </a:xfrm>
          <a:prstGeom prst="rect">
            <a:avLst/>
          </a:prstGeom>
          <a:noFill/>
        </p:spPr>
        <p:txBody>
          <a:bodyPr wrap="square">
            <a:spAutoFit/>
          </a:bodyPr>
          <a:lstStyle/>
          <a:p>
            <a:pPr marL="285750" indent="-285750">
              <a:buFont typeface="Arial" panose="020B0604020202020204" pitchFamily="34" charset="0"/>
              <a:buChar char="•"/>
            </a:pPr>
            <a:r>
              <a:rPr lang="en-US" sz="2000" b="1" i="1" dirty="0">
                <a:solidFill>
                  <a:schemeClr val="accent6">
                    <a:lumMod val="75000"/>
                  </a:schemeClr>
                </a:solidFill>
              </a:rPr>
              <a:t>LAA Health:  Growth in Membership this month +6; Treasury is $23k</a:t>
            </a:r>
          </a:p>
          <a:p>
            <a:pPr marL="342900" indent="-342900">
              <a:buFont typeface="Arial" panose="020B0604020202020204" pitchFamily="34" charset="0"/>
              <a:buChar char="•"/>
            </a:pPr>
            <a:endParaRPr lang="en-US" sz="2000" b="1" i="1" dirty="0">
              <a:solidFill>
                <a:schemeClr val="accent6">
                  <a:lumMod val="75000"/>
                </a:schemeClr>
              </a:solidFill>
            </a:endParaRPr>
          </a:p>
          <a:p>
            <a:pPr marL="342900" indent="-342900">
              <a:buFont typeface="Arial" panose="020B0604020202020204" pitchFamily="34" charset="0"/>
              <a:buChar char="•"/>
            </a:pPr>
            <a:r>
              <a:rPr lang="en-US" sz="2000" b="1" dirty="0"/>
              <a:t>April 14, 2026, Board Meeting:</a:t>
            </a:r>
          </a:p>
          <a:p>
            <a:pPr marL="742950" lvl="1" indent="-285750">
              <a:spcBef>
                <a:spcPts val="600"/>
              </a:spcBef>
              <a:spcAft>
                <a:spcPts val="600"/>
              </a:spcAft>
              <a:buFont typeface="Arial" panose="020B0604020202020204" pitchFamily="34" charset="0"/>
              <a:buChar char="•"/>
            </a:pPr>
            <a:r>
              <a:rPr lang="en-US" sz="2000" dirty="0"/>
              <a:t>DISCUSSION that LARC is not accepting STEM engagement volunteer opportunities due to lack of staff.  ACTION for Susan McClain to contact LARC lead to find out how LAA can support STEM volunteer opportunities. </a:t>
            </a:r>
          </a:p>
          <a:p>
            <a:pPr marL="742950" lvl="1" indent="-285750">
              <a:spcBef>
                <a:spcPts val="600"/>
              </a:spcBef>
              <a:spcAft>
                <a:spcPts val="600"/>
              </a:spcAft>
              <a:buFont typeface="Arial" panose="020B0604020202020204" pitchFamily="34" charset="0"/>
              <a:buChar char="•"/>
            </a:pPr>
            <a:r>
              <a:rPr lang="en-US" sz="2000" dirty="0"/>
              <a:t>MOTION PASSED by unanimous vote to spend $400 on Class of 2025 Retirement Celebration.</a:t>
            </a:r>
          </a:p>
          <a:p>
            <a:pPr lvl="2"/>
            <a:endParaRPr lang="en-US" sz="2000" dirty="0"/>
          </a:p>
          <a:p>
            <a:pPr marL="285750" indent="-285750">
              <a:spcBef>
                <a:spcPts val="600"/>
              </a:spcBef>
              <a:spcAft>
                <a:spcPts val="600"/>
              </a:spcAft>
              <a:buFont typeface="Arial" panose="020B0604020202020204" pitchFamily="34" charset="0"/>
              <a:buChar char="•"/>
            </a:pPr>
            <a:r>
              <a:rPr lang="en-US" sz="2000" dirty="0"/>
              <a:t>Exploring </a:t>
            </a:r>
            <a:r>
              <a:rPr lang="en-US" sz="2000" b="1" dirty="0"/>
              <a:t>more targeted use of LAA social media to amplify LARC impact</a:t>
            </a:r>
            <a:r>
              <a:rPr lang="en-US" sz="2000" dirty="0"/>
              <a:t>; Jill Marlowe, Rick Ross, and Amy Radford are discussing ways to strategically use LAA socials to amplify LARC contributions &amp; spawn opportunities.</a:t>
            </a:r>
          </a:p>
          <a:p>
            <a:pPr marL="742950" lvl="1" indent="-285750">
              <a:spcBef>
                <a:spcPts val="600"/>
              </a:spcBef>
              <a:spcAft>
                <a:spcPts val="600"/>
              </a:spcAft>
              <a:buFont typeface="Arial" panose="020B0604020202020204" pitchFamily="34" charset="0"/>
              <a:buChar char="•"/>
            </a:pPr>
            <a:r>
              <a:rPr lang="en-US" sz="2000" dirty="0"/>
              <a:t>If you are interested in helping write social media content, please contact Rick Ross (Website &amp; Publication Committee Chair)</a:t>
            </a:r>
          </a:p>
          <a:p>
            <a:pPr marL="742950" lvl="1" indent="-285750">
              <a:spcBef>
                <a:spcPts val="600"/>
              </a:spcBef>
              <a:spcAft>
                <a:spcPts val="600"/>
              </a:spcAft>
              <a:buFont typeface="Arial" panose="020B0604020202020204" pitchFamily="34" charset="0"/>
              <a:buChar char="•"/>
            </a:pPr>
            <a:endParaRPr lang="en-US" sz="2000" dirty="0"/>
          </a:p>
          <a:p>
            <a:pPr marL="285750" indent="-285750">
              <a:spcBef>
                <a:spcPts val="600"/>
              </a:spcBef>
              <a:spcAft>
                <a:spcPts val="600"/>
              </a:spcAft>
              <a:buFont typeface="Arial" panose="020B0604020202020204" pitchFamily="34" charset="0"/>
              <a:buChar char="•"/>
            </a:pPr>
            <a:r>
              <a:rPr lang="en-US" sz="2000" b="1" i="1" dirty="0"/>
              <a:t>Please consider providing Rick Ross a write-up for our newsletter!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25AD6-AAB3-F679-1B7E-1F9A7544B4B5}"/>
            </a:ext>
          </a:extLst>
        </p:cNvPr>
        <p:cNvGrpSpPr/>
        <p:nvPr/>
      </p:nvGrpSpPr>
      <p:grpSpPr>
        <a:xfrm>
          <a:off x="0" y="0"/>
          <a:ext cx="0" cy="0"/>
          <a:chOff x="0" y="0"/>
          <a:chExt cx="0" cy="0"/>
        </a:xfrm>
      </p:grpSpPr>
      <p:sp>
        <p:nvSpPr>
          <p:cNvPr id="172" name="TextBox 7">
            <a:extLst>
              <a:ext uri="{FF2B5EF4-FFF2-40B4-BE49-F238E27FC236}">
                <a16:creationId xmlns:a16="http://schemas.microsoft.com/office/drawing/2014/main" id="{04B2AC07-68F2-0CC0-A76E-7C5922A7FE40}"/>
              </a:ext>
            </a:extLst>
          </p:cNvPr>
          <p:cNvSpPr txBox="1"/>
          <p:nvPr/>
        </p:nvSpPr>
        <p:spPr>
          <a:xfrm>
            <a:off x="3006711" y="23495"/>
            <a:ext cx="3387063" cy="561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914400">
              <a:lnSpc>
                <a:spcPct val="100000"/>
              </a:lnSpc>
              <a:spcBef>
                <a:spcPts val="0"/>
              </a:spcBef>
              <a:defRPr sz="7200">
                <a:latin typeface="Calibri"/>
                <a:ea typeface="Calibri"/>
                <a:cs typeface="Calibri"/>
                <a:sym typeface="Calibri"/>
              </a:defRPr>
            </a:lvl1pPr>
          </a:lstStyle>
          <a:p>
            <a:r>
              <a:rPr lang="en-US" sz="3200" dirty="0"/>
              <a:t>President’s Report</a:t>
            </a:r>
            <a:endParaRPr sz="3200" dirty="0"/>
          </a:p>
        </p:txBody>
      </p:sp>
      <p:sp>
        <p:nvSpPr>
          <p:cNvPr id="173" name="Content Placeholder 3">
            <a:extLst>
              <a:ext uri="{FF2B5EF4-FFF2-40B4-BE49-F238E27FC236}">
                <a16:creationId xmlns:a16="http://schemas.microsoft.com/office/drawing/2014/main" id="{FD82E46F-07AA-DC4F-48D8-5AEF995C56E4}"/>
              </a:ext>
            </a:extLst>
          </p:cNvPr>
          <p:cNvSpPr txBox="1"/>
          <p:nvPr/>
        </p:nvSpPr>
        <p:spPr>
          <a:xfrm>
            <a:off x="691914" y="1266122"/>
            <a:ext cx="8016658" cy="34722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ormAutofit/>
          </a:bodyPr>
          <a:lstStyle/>
          <a:p>
            <a:pPr marL="342900" indent="-342900" defTabSz="685800">
              <a:spcBef>
                <a:spcPts val="750"/>
              </a:spcBef>
              <a:buSzPct val="100000"/>
              <a:buFont typeface="Arial" panose="020B0604020202020204" pitchFamily="34" charset="0"/>
              <a:buChar char="•"/>
              <a:defRPr sz="4000" b="1">
                <a:latin typeface="Calibri"/>
                <a:ea typeface="Calibri"/>
                <a:cs typeface="Calibri"/>
                <a:sym typeface="Calibri"/>
              </a:defRPr>
            </a:pPr>
            <a:endParaRPr sz="2400" i="1" u="sng" dirty="0"/>
          </a:p>
        </p:txBody>
      </p:sp>
      <p:sp>
        <p:nvSpPr>
          <p:cNvPr id="2" name="Straight Connector 6">
            <a:extLst>
              <a:ext uri="{FF2B5EF4-FFF2-40B4-BE49-F238E27FC236}">
                <a16:creationId xmlns:a16="http://schemas.microsoft.com/office/drawing/2014/main" id="{2DCD1F71-7D3B-FCC0-B7C2-7314FF082E6C}"/>
              </a:ext>
            </a:extLst>
          </p:cNvPr>
          <p:cNvSpPr/>
          <p:nvPr/>
        </p:nvSpPr>
        <p:spPr>
          <a:xfrm>
            <a:off x="611371" y="523421"/>
            <a:ext cx="7921257" cy="1"/>
          </a:xfrm>
          <a:prstGeom prst="line">
            <a:avLst/>
          </a:prstGeom>
          <a:ln w="28575">
            <a:solidFill>
              <a:srgbClr val="8FAADC"/>
            </a:solidFill>
            <a:miter/>
          </a:ln>
        </p:spPr>
        <p:txBody>
          <a:bodyPr lIns="45719" rIns="45719"/>
          <a:lstStyle/>
          <a:p>
            <a:endParaRPr/>
          </a:p>
        </p:txBody>
      </p:sp>
      <p:sp>
        <p:nvSpPr>
          <p:cNvPr id="3" name="Slide Number Placeholder 2">
            <a:extLst>
              <a:ext uri="{FF2B5EF4-FFF2-40B4-BE49-F238E27FC236}">
                <a16:creationId xmlns:a16="http://schemas.microsoft.com/office/drawing/2014/main" id="{A2DB21FF-CFA6-7190-15DC-8350B6DF0030}"/>
              </a:ext>
            </a:extLst>
          </p:cNvPr>
          <p:cNvSpPr>
            <a:spLocks noGrp="1"/>
          </p:cNvSpPr>
          <p:nvPr>
            <p:ph type="sldNum" sz="quarter" idx="12"/>
          </p:nvPr>
        </p:nvSpPr>
        <p:spPr/>
        <p:txBody>
          <a:bodyPr/>
          <a:lstStyle/>
          <a:p>
            <a:fld id="{992CF83D-39B8-4D33-9A80-A1323915AE17}" type="slidenum">
              <a:rPr lang="en-US" smtClean="0"/>
              <a:t>4</a:t>
            </a:fld>
            <a:endParaRPr lang="en-US"/>
          </a:p>
        </p:txBody>
      </p:sp>
      <p:sp>
        <p:nvSpPr>
          <p:cNvPr id="4" name="TextBox 3">
            <a:extLst>
              <a:ext uri="{FF2B5EF4-FFF2-40B4-BE49-F238E27FC236}">
                <a16:creationId xmlns:a16="http://schemas.microsoft.com/office/drawing/2014/main" id="{0B0EF27F-815F-2F10-615E-789E2430554E}"/>
              </a:ext>
            </a:extLst>
          </p:cNvPr>
          <p:cNvSpPr txBox="1"/>
          <p:nvPr/>
        </p:nvSpPr>
        <p:spPr>
          <a:xfrm>
            <a:off x="251805" y="542644"/>
            <a:ext cx="8640387" cy="3570208"/>
          </a:xfrm>
          <a:prstGeom prst="rect">
            <a:avLst/>
          </a:prstGeom>
          <a:noFill/>
        </p:spPr>
        <p:txBody>
          <a:bodyPr wrap="square">
            <a:spAutoFit/>
          </a:bodyPr>
          <a:lstStyle/>
          <a:p>
            <a:pPr algn="ctr" defTabSz="858838">
              <a:defRPr/>
            </a:pPr>
            <a:r>
              <a:rPr lang="en-US" sz="2400" b="1" dirty="0">
                <a:solidFill>
                  <a:schemeClr val="accent5">
                    <a:lumMod val="75000"/>
                  </a:schemeClr>
                </a:solidFill>
              </a:rPr>
              <a:t>Class of 2025 Retirement Celebration</a:t>
            </a:r>
          </a:p>
          <a:p>
            <a:pPr algn="ctr" defTabSz="858838">
              <a:defRPr/>
            </a:pPr>
            <a:r>
              <a:rPr lang="en-US" sz="2400" b="1" dirty="0">
                <a:solidFill>
                  <a:schemeClr val="accent5">
                    <a:lumMod val="75000"/>
                  </a:schemeClr>
                </a:solidFill>
              </a:rPr>
              <a:t>Successful Event with over 200 people in attendance!</a:t>
            </a:r>
          </a:p>
          <a:p>
            <a:pPr algn="ctr" defTabSz="858838">
              <a:defRPr/>
            </a:pPr>
            <a:endParaRPr lang="en-US" sz="2400" b="1" dirty="0">
              <a:solidFill>
                <a:schemeClr val="accent5">
                  <a:lumMod val="75000"/>
                </a:schemeClr>
              </a:solidFill>
            </a:endParaRPr>
          </a:p>
          <a:p>
            <a:pPr algn="ctr" defTabSz="858838">
              <a:defRPr/>
            </a:pPr>
            <a:r>
              <a:rPr lang="en-US" sz="2400" b="1" i="1" u="sng" dirty="0">
                <a:solidFill>
                  <a:schemeClr val="accent5">
                    <a:lumMod val="75000"/>
                  </a:schemeClr>
                </a:solidFill>
              </a:rPr>
              <a:t>Thank you to all our volunteers!</a:t>
            </a:r>
          </a:p>
          <a:p>
            <a:pPr algn="ctr" defTabSz="858838">
              <a:defRPr/>
            </a:pPr>
            <a:endParaRPr lang="en-US" sz="2000" b="1" i="1" u="sng" dirty="0">
              <a:solidFill>
                <a:srgbClr val="FF0000"/>
              </a:solidFill>
            </a:endParaRPr>
          </a:p>
          <a:p>
            <a:pPr algn="ctr" defTabSz="858838">
              <a:defRPr/>
            </a:pPr>
            <a:r>
              <a:rPr lang="en-US" sz="2200" b="1" i="1" dirty="0"/>
              <a:t>Jill Marlowe, Rick Ross, Maria Georgieva, Eileen Nelson, Rich Antcliff, Christina Xavier-Moats, Sharon Monica Jones, Lil Richwine, Amy Radford, Susan McClain, </a:t>
            </a:r>
            <a:r>
              <a:rPr lang="en-US" sz="2200" b="1" i="1" dirty="0" err="1"/>
              <a:t>Odilyn</a:t>
            </a:r>
            <a:r>
              <a:rPr lang="en-US" sz="2200" b="1" i="1" dirty="0"/>
              <a:t> Luck, Dave Young, Doug Arbuckle, Dick Hueschen, Mike Cisewski, Elizabeth Quinto, Frank Quinto, Charlie Dunton, Ray Rhew, Mary DiJoseph, Dave Hinton, William Hodges and Lucia Lee</a:t>
            </a:r>
            <a:endParaRPr lang="en-US" sz="2200" b="1" i="1" dirty="0">
              <a:solidFill>
                <a:srgbClr val="FF0000"/>
              </a:solidFill>
            </a:endParaRPr>
          </a:p>
        </p:txBody>
      </p:sp>
      <p:pic>
        <p:nvPicPr>
          <p:cNvPr id="6" name="Picture 5">
            <a:extLst>
              <a:ext uri="{FF2B5EF4-FFF2-40B4-BE49-F238E27FC236}">
                <a16:creationId xmlns:a16="http://schemas.microsoft.com/office/drawing/2014/main" id="{357378EF-4039-6A28-07CB-2A31C88B2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56" y="4604989"/>
            <a:ext cx="2501462" cy="1876097"/>
          </a:xfrm>
          <a:prstGeom prst="rect">
            <a:avLst/>
          </a:prstGeom>
        </p:spPr>
      </p:pic>
      <p:pic>
        <p:nvPicPr>
          <p:cNvPr id="8" name="Picture 7">
            <a:extLst>
              <a:ext uri="{FF2B5EF4-FFF2-40B4-BE49-F238E27FC236}">
                <a16:creationId xmlns:a16="http://schemas.microsoft.com/office/drawing/2014/main" id="{BEAC44AC-1FAB-366D-CC8B-F5C5C1E58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026" y="4541039"/>
            <a:ext cx="2683495" cy="2012621"/>
          </a:xfrm>
          <a:prstGeom prst="rect">
            <a:avLst/>
          </a:prstGeom>
        </p:spPr>
      </p:pic>
      <p:pic>
        <p:nvPicPr>
          <p:cNvPr id="10" name="Picture 9">
            <a:extLst>
              <a:ext uri="{FF2B5EF4-FFF2-40B4-BE49-F238E27FC236}">
                <a16:creationId xmlns:a16="http://schemas.microsoft.com/office/drawing/2014/main" id="{D032581A-C64F-71A8-B29E-DF65FB4BE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667" y="4399095"/>
            <a:ext cx="3062013" cy="2296510"/>
          </a:xfrm>
          <a:prstGeom prst="rect">
            <a:avLst/>
          </a:prstGeom>
        </p:spPr>
      </p:pic>
    </p:spTree>
    <p:extLst>
      <p:ext uri="{BB962C8B-B14F-4D97-AF65-F5344CB8AC3E}">
        <p14:creationId xmlns:p14="http://schemas.microsoft.com/office/powerpoint/2010/main" val="129490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7"/>
          <p:cNvSpPr txBox="1"/>
          <p:nvPr/>
        </p:nvSpPr>
        <p:spPr>
          <a:xfrm>
            <a:off x="2929402" y="147753"/>
            <a:ext cx="3462994" cy="5264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914400">
              <a:defRPr sz="3600"/>
            </a:lvl1pPr>
          </a:lstStyle>
          <a:p>
            <a:r>
              <a:t>Secretary’s Report</a:t>
            </a:r>
          </a:p>
        </p:txBody>
      </p:sp>
      <p:sp>
        <p:nvSpPr>
          <p:cNvPr id="94" name="Content Placeholder 3"/>
          <p:cNvSpPr txBox="1"/>
          <p:nvPr/>
        </p:nvSpPr>
        <p:spPr>
          <a:xfrm>
            <a:off x="193207" y="1207449"/>
            <a:ext cx="8472956" cy="506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normAutofit/>
          </a:bodyPr>
          <a:lstStyle/>
          <a:p>
            <a:pPr marL="342900" indent="-342900" defTabSz="685800">
              <a:spcBef>
                <a:spcPts val="700"/>
              </a:spcBef>
              <a:buSzPct val="100000"/>
              <a:buFont typeface="Arial"/>
              <a:buChar char="•"/>
              <a:defRPr sz="2200" b="1"/>
            </a:pPr>
            <a:r>
              <a:rPr lang="en-US" sz="2400" dirty="0"/>
              <a:t>April 2026 General Meeting minutes approved &amp; posted to Box</a:t>
            </a:r>
          </a:p>
          <a:p>
            <a:pPr marL="742950" lvl="1" indent="-285750">
              <a:buFont typeface="Arial" panose="020B0604020202020204" pitchFamily="34" charset="0"/>
              <a:buChar char="•"/>
            </a:pPr>
            <a:r>
              <a:rPr lang="en-US" dirty="0">
                <a:solidFill>
                  <a:schemeClr val="accent1">
                    <a:lumMod val="50000"/>
                  </a:schemeClr>
                </a:solidFill>
              </a:rPr>
              <a:t>ATTENDANCE: 64 in person, 16 on line</a:t>
            </a:r>
          </a:p>
          <a:p>
            <a:pPr marL="742950" lvl="1" indent="-285750">
              <a:buFont typeface="Arial" panose="020B0604020202020204" pitchFamily="34" charset="0"/>
              <a:buChar char="•"/>
            </a:pPr>
            <a:r>
              <a:rPr lang="en-US" dirty="0">
                <a:solidFill>
                  <a:schemeClr val="accent1">
                    <a:lumMod val="50000"/>
                  </a:schemeClr>
                </a:solidFill>
              </a:rPr>
              <a:t>No significant motions / actions / discussions</a:t>
            </a:r>
          </a:p>
          <a:p>
            <a:pPr lvl="1"/>
            <a:endParaRPr lang="en-US" dirty="0">
              <a:solidFill>
                <a:schemeClr val="accent1">
                  <a:lumMod val="50000"/>
                </a:schemeClr>
              </a:solidFill>
            </a:endParaRPr>
          </a:p>
          <a:p>
            <a:pPr marL="342900" indent="-342900" defTabSz="685800">
              <a:spcBef>
                <a:spcPts val="700"/>
              </a:spcBef>
              <a:buSzPct val="100000"/>
              <a:buFont typeface="Arial"/>
              <a:buChar char="•"/>
              <a:defRPr sz="2200" b="1"/>
            </a:pPr>
            <a:r>
              <a:rPr lang="en-US" sz="2400" dirty="0"/>
              <a:t>April</a:t>
            </a:r>
            <a:r>
              <a:rPr sz="2400" dirty="0"/>
              <a:t> 202</a:t>
            </a:r>
            <a:r>
              <a:rPr lang="en-US" sz="2400" dirty="0"/>
              <a:t>6</a:t>
            </a:r>
            <a:r>
              <a:rPr sz="2400" dirty="0"/>
              <a:t> Board Meeting Minutes approved &amp; posted to Box</a:t>
            </a:r>
            <a:endParaRPr lang="en-US" sz="2400" dirty="0"/>
          </a:p>
          <a:p>
            <a:pPr algn="ctr" defTabSz="685800">
              <a:spcBef>
                <a:spcPts val="700"/>
              </a:spcBef>
              <a:buSzPct val="100000"/>
              <a:defRPr sz="2200" b="1"/>
            </a:pPr>
            <a:endParaRPr lang="en-US" sz="3600" i="1" dirty="0">
              <a:solidFill>
                <a:schemeClr val="accent1">
                  <a:lumMod val="50000"/>
                </a:schemeClr>
              </a:solidFill>
            </a:endParaRPr>
          </a:p>
          <a:p>
            <a:pPr algn="ctr" defTabSz="685800">
              <a:spcBef>
                <a:spcPts val="700"/>
              </a:spcBef>
              <a:buSzPct val="100000"/>
              <a:defRPr sz="2200" b="1"/>
            </a:pPr>
            <a:r>
              <a:rPr lang="en-US" sz="2400" i="1" dirty="0">
                <a:solidFill>
                  <a:srgbClr val="FF0000"/>
                </a:solidFill>
              </a:rPr>
              <a:t>PLEASE SIGN THE ATTENDANCE SHEET BEFORE YOU LEAVE!</a:t>
            </a:r>
          </a:p>
          <a:p>
            <a:pPr defTabSz="685800">
              <a:spcBef>
                <a:spcPts val="700"/>
              </a:spcBef>
              <a:buSzPct val="100000"/>
              <a:defRPr sz="2200" b="1"/>
            </a:pPr>
            <a:endParaRPr lang="en-US" sz="4000" dirty="0"/>
          </a:p>
          <a:p>
            <a:pPr marL="342900" indent="-342900" defTabSz="685800">
              <a:spcBef>
                <a:spcPts val="700"/>
              </a:spcBef>
              <a:buSzPct val="100000"/>
              <a:buFont typeface="Arial"/>
              <a:buChar char="•"/>
              <a:defRPr sz="2200" b="1"/>
            </a:pPr>
            <a:endParaRPr lang="en-US" sz="4000" dirty="0"/>
          </a:p>
        </p:txBody>
      </p:sp>
      <p:sp>
        <p:nvSpPr>
          <p:cNvPr id="95" name="Straight Connector 6"/>
          <p:cNvSpPr/>
          <p:nvPr/>
        </p:nvSpPr>
        <p:spPr>
          <a:xfrm>
            <a:off x="832755" y="860300"/>
            <a:ext cx="7478489" cy="21773"/>
          </a:xfrm>
          <a:prstGeom prst="line">
            <a:avLst/>
          </a:prstGeom>
          <a:ln w="28575">
            <a:solidFill>
              <a:srgbClr val="8FAADC"/>
            </a:solidFill>
            <a:miter/>
          </a:ln>
        </p:spPr>
        <p:txBody>
          <a:bodyPr lIns="45718" tIns="45718" rIns="45718" bIns="45718"/>
          <a:lstStyle/>
          <a:p>
            <a:endParaRPr/>
          </a:p>
        </p:txBody>
      </p:sp>
      <p:sp>
        <p:nvSpPr>
          <p:cNvPr id="96" name="Slide Number Placeholder 2"/>
          <p:cNvSpPr txBox="1">
            <a:spLocks noGrp="1"/>
          </p:cNvSpPr>
          <p:nvPr>
            <p:ph type="sldNum" sz="quarter" idx="4294967295"/>
          </p:nvPr>
        </p:nvSpPr>
        <p:spPr>
          <a:xfrm>
            <a:off x="8333968" y="6414762"/>
            <a:ext cx="181379" cy="2483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lvl1pPr>
              <a:defRPr>
                <a:latin typeface="Calibri Light"/>
                <a:ea typeface="Calibri Light"/>
                <a:cs typeface="Calibri Light"/>
                <a:sym typeface="Calibri Light"/>
              </a:defRPr>
            </a:lvl1pPr>
          </a:lstStyle>
          <a:p>
            <a:fld id="{86CB4B4D-7CA3-9044-876B-883B54F8677D}" type="slidenum">
              <a:rPr/>
              <a:t>5</a:t>
            </a:fld>
            <a:endParaRPr/>
          </a:p>
        </p:txBody>
      </p:sp>
      <p:sp>
        <p:nvSpPr>
          <p:cNvPr id="3" name="Rectangle 1">
            <a:extLst>
              <a:ext uri="{FF2B5EF4-FFF2-40B4-BE49-F238E27FC236}">
                <a16:creationId xmlns:a16="http://schemas.microsoft.com/office/drawing/2014/main" id="{876B04B1-DE48-C546-D0D4-F24D87EC7D08}"/>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ED93E7E4-C1AE-4062-2219-F334486CACAD}"/>
              </a:ext>
            </a:extLst>
          </p:cNvPr>
          <p:cNvSpPr>
            <a:spLocks noChangeArrowheads="1"/>
          </p:cNvSpPr>
          <p:nvPr/>
        </p:nvSpPr>
        <p:spPr bwMode="auto">
          <a:xfrm>
            <a:off x="4094163" y="18256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1828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1828800"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traight Connector 6"/>
          <p:cNvSpPr/>
          <p:nvPr/>
        </p:nvSpPr>
        <p:spPr>
          <a:xfrm>
            <a:off x="531628" y="659219"/>
            <a:ext cx="7921257" cy="1"/>
          </a:xfrm>
          <a:prstGeom prst="line">
            <a:avLst/>
          </a:prstGeom>
          <a:ln w="28575">
            <a:solidFill>
              <a:srgbClr val="8FAADC"/>
            </a:solidFill>
            <a:miter/>
          </a:ln>
        </p:spPr>
        <p:txBody>
          <a:bodyPr lIns="45719" rIns="45719"/>
          <a:lstStyle/>
          <a:p>
            <a:endParaRPr dirty="0"/>
          </a:p>
        </p:txBody>
      </p:sp>
      <p:sp>
        <p:nvSpPr>
          <p:cNvPr id="112" name="TextBox 7"/>
          <p:cNvSpPr txBox="1"/>
          <p:nvPr/>
        </p:nvSpPr>
        <p:spPr>
          <a:xfrm>
            <a:off x="237036" y="0"/>
            <a:ext cx="8669924"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600"/>
            </a:lvl1pPr>
          </a:lstStyle>
          <a:p>
            <a:r>
              <a:rPr lang="en-US" sz="3200" dirty="0"/>
              <a:t>Treasurer Summary for April 2026</a:t>
            </a:r>
            <a:endParaRPr sz="3200" dirty="0"/>
          </a:p>
        </p:txBody>
      </p:sp>
      <p:sp>
        <p:nvSpPr>
          <p:cNvPr id="2" name="Content Placeholder 3">
            <a:extLst>
              <a:ext uri="{FF2B5EF4-FFF2-40B4-BE49-F238E27FC236}">
                <a16:creationId xmlns:a16="http://schemas.microsoft.com/office/drawing/2014/main" id="{9699DCD9-135B-2CA2-3ED4-C3236C09CFF3}"/>
              </a:ext>
            </a:extLst>
          </p:cNvPr>
          <p:cNvSpPr txBox="1">
            <a:spLocks/>
          </p:cNvSpPr>
          <p:nvPr/>
        </p:nvSpPr>
        <p:spPr>
          <a:xfrm>
            <a:off x="479614" y="825271"/>
            <a:ext cx="8184771" cy="5880326"/>
          </a:xfrm>
          <a:prstGeom prst="rect">
            <a:avLst/>
          </a:prstGeom>
        </p:spPr>
        <p:txBody>
          <a:bodyPr/>
          <a:lst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1pPr>
            <a:lvl2pPr marL="800100" marR="0" indent="-342900" algn="l" defTabSz="914400" rtl="0" latinLnBrk="0">
              <a:lnSpc>
                <a:spcPct val="90000"/>
              </a:lnSpc>
              <a:spcBef>
                <a:spcPts val="1000"/>
              </a:spcBef>
              <a:spcAft>
                <a:spcPts val="0"/>
              </a:spcAft>
              <a:buClrTx/>
              <a:buSzPct val="100000"/>
              <a:buFont typeface="Arial"/>
              <a:buAutoNum type="alphaLcParenR"/>
              <a:tabLst/>
              <a:defRPr sz="2400" b="0" i="0" u="none" strike="noStrike" cap="none" spc="0" baseline="0">
                <a:solidFill>
                  <a:srgbClr val="000000"/>
                </a:solidFill>
                <a:uFillTx/>
                <a:latin typeface="+mj-lt"/>
                <a:ea typeface="+mj-ea"/>
                <a:cs typeface="+mj-cs"/>
                <a:sym typeface="Calibri"/>
              </a:defRPr>
            </a:lvl2pPr>
            <a:lvl3pPr marL="1299633" marR="0" indent="-385233" algn="l" defTabSz="914400" rtl="0" latinLnBrk="0">
              <a:lnSpc>
                <a:spcPct val="90000"/>
              </a:lnSpc>
              <a:spcBef>
                <a:spcPts val="1000"/>
              </a:spcBef>
              <a:spcAft>
                <a:spcPts val="0"/>
              </a:spcAft>
              <a:buClrTx/>
              <a:buSzPct val="100000"/>
              <a:buFont typeface="Arial"/>
              <a:buAutoNum type="arabicParenR"/>
              <a:tabLst/>
              <a:defRPr sz="2400" b="0" i="0" u="none" strike="noStrike" cap="none" spc="0" baseline="0">
                <a:solidFill>
                  <a:srgbClr val="000000"/>
                </a:solidFill>
                <a:uFillTx/>
                <a:latin typeface="+mj-lt"/>
                <a:ea typeface="+mj-ea"/>
                <a:cs typeface="+mj-cs"/>
                <a:sym typeface="Calibri"/>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9pPr>
          </a:lstStyle>
          <a:p>
            <a:pPr hangingPunct="1">
              <a:defRPr b="1"/>
            </a:pPr>
            <a:r>
              <a:rPr lang="en-US" sz="2000" b="1" dirty="0"/>
              <a:t>April 2026 Summary</a:t>
            </a:r>
          </a:p>
          <a:p>
            <a:pPr lvl="1" hangingPunct="1">
              <a:buFont typeface="Arial" panose="020B0604020202020204" pitchFamily="34" charset="0"/>
              <a:buChar char="•"/>
              <a:defRPr b="1"/>
            </a:pPr>
            <a:r>
              <a:rPr lang="en-US" sz="1800" b="1" dirty="0"/>
              <a:t>Organization Share			$25.00</a:t>
            </a:r>
          </a:p>
          <a:p>
            <a:pPr lvl="1" hangingPunct="1">
              <a:buFont typeface="Arial" panose="020B0604020202020204" pitchFamily="34" charset="0"/>
              <a:buChar char="•"/>
              <a:defRPr b="1"/>
            </a:pPr>
            <a:r>
              <a:rPr lang="en-US" sz="1800" b="1" dirty="0"/>
              <a:t>Money Market Savings		$4,460.10</a:t>
            </a:r>
          </a:p>
          <a:p>
            <a:pPr lvl="1" hangingPunct="1">
              <a:buFont typeface="Arial" panose="020B0604020202020204" pitchFamily="34" charset="0"/>
              <a:buChar char="•"/>
              <a:defRPr b="1"/>
            </a:pPr>
            <a:r>
              <a:rPr lang="en-US" sz="1800" b="1" dirty="0"/>
              <a:t>Smart Checking			$3,728.86</a:t>
            </a:r>
          </a:p>
          <a:p>
            <a:pPr lvl="1" hangingPunct="1">
              <a:buFont typeface="Arial" panose="020B0604020202020204" pitchFamily="34" charset="0"/>
              <a:buChar char="•"/>
              <a:defRPr b="1"/>
            </a:pPr>
            <a:r>
              <a:rPr lang="en-US" sz="1800" b="1" dirty="0"/>
              <a:t>Certificate of Deposit			$15,077.57</a:t>
            </a:r>
          </a:p>
          <a:p>
            <a:pPr lvl="1" hangingPunct="1">
              <a:buFont typeface="Arial" panose="020B0604020202020204" pitchFamily="34" charset="0"/>
              <a:buChar char="•"/>
              <a:defRPr b="1"/>
            </a:pPr>
            <a:r>
              <a:rPr lang="en-US" sz="1800" b="1" dirty="0"/>
              <a:t>Total				$23,291.53</a:t>
            </a:r>
          </a:p>
          <a:p>
            <a:pPr lvl="1" hangingPunct="1">
              <a:buFont typeface="Arial" panose="020B0604020202020204" pitchFamily="34" charset="0"/>
              <a:buChar char="•"/>
              <a:defRPr b="1"/>
            </a:pPr>
            <a:r>
              <a:rPr lang="en-US" sz="1800" b="1" dirty="0"/>
              <a:t>Increase (from March):		</a:t>
            </a:r>
            <a:r>
              <a:rPr lang="en-US" sz="1800" b="1" dirty="0">
                <a:solidFill>
                  <a:schemeClr val="accent6"/>
                </a:solidFill>
              </a:rPr>
              <a:t>$550.35</a:t>
            </a:r>
          </a:p>
          <a:p>
            <a:pPr lvl="2" hangingPunct="1">
              <a:buFont typeface="Arial" panose="020B0604020202020204" pitchFamily="34" charset="0"/>
              <a:buChar char="•"/>
              <a:defRPr b="1"/>
            </a:pPr>
            <a:r>
              <a:rPr lang="en-US" sz="1800" b="1" dirty="0"/>
              <a:t>Income:</a:t>
            </a:r>
          </a:p>
          <a:p>
            <a:pPr lvl="3" hangingPunct="1">
              <a:buFont typeface="Arial" panose="020B0604020202020204" pitchFamily="34" charset="0"/>
              <a:buChar char="•"/>
              <a:defRPr b="1"/>
            </a:pPr>
            <a:r>
              <a:rPr lang="en-US" sz="1800" b="1" dirty="0"/>
              <a:t>Interest</a:t>
            </a:r>
          </a:p>
          <a:p>
            <a:pPr lvl="3" hangingPunct="1">
              <a:buFont typeface="Arial" panose="020B0604020202020204" pitchFamily="34" charset="0"/>
              <a:buChar char="•"/>
              <a:defRPr b="1"/>
            </a:pPr>
            <a:r>
              <a:rPr lang="en-US" sz="1800" b="1" dirty="0"/>
              <a:t>Dues (1 yearly, 4 lifetime)</a:t>
            </a:r>
          </a:p>
          <a:p>
            <a:pPr lvl="3" hangingPunct="1">
              <a:buFont typeface="Arial" panose="020B0604020202020204" pitchFamily="34" charset="0"/>
              <a:buChar char="•"/>
              <a:defRPr b="1"/>
            </a:pPr>
            <a:r>
              <a:rPr lang="en-US" sz="1800" b="1" dirty="0"/>
              <a:t>Donation for retirement ceremony</a:t>
            </a:r>
          </a:p>
          <a:p>
            <a:pPr lvl="2" hangingPunct="1">
              <a:buFont typeface="Arial" panose="020B0604020202020204" pitchFamily="34" charset="0"/>
              <a:buChar char="•"/>
              <a:defRPr b="1"/>
            </a:pPr>
            <a:r>
              <a:rPr lang="en-US" sz="1800" b="1" dirty="0"/>
              <a:t>Expenses</a:t>
            </a:r>
          </a:p>
          <a:p>
            <a:pPr lvl="3" hangingPunct="1">
              <a:buFont typeface="Arial" panose="020B0604020202020204" pitchFamily="34" charset="0"/>
              <a:buChar char="•"/>
              <a:defRPr b="1"/>
            </a:pPr>
            <a:r>
              <a:rPr lang="en-US" sz="1800" b="1" dirty="0"/>
              <a:t>None in April</a:t>
            </a:r>
          </a:p>
          <a:p>
            <a:pPr lvl="1" hangingPunct="1">
              <a:buFont typeface="Arial" panose="020B0604020202020204" pitchFamily="34" charset="0"/>
              <a:buChar char="•"/>
              <a:defRPr b="1"/>
            </a:pPr>
            <a:r>
              <a:rPr lang="en-US" sz="1800" b="1" dirty="0"/>
              <a:t>Submitted SCC annual report with updated officers and business contact</a:t>
            </a:r>
          </a:p>
          <a:p>
            <a:pPr lvl="1" hangingPunct="1">
              <a:buFont typeface="Arial" panose="020B0604020202020204" pitchFamily="34" charset="0"/>
              <a:buChar char="•"/>
              <a:defRPr b="1"/>
            </a:pPr>
            <a:r>
              <a:rPr lang="en-US" sz="1800" b="1" dirty="0"/>
              <a:t>Met with Yvonne Dellapenta and LAA CY2025 audit is complete with no material findings.  Thank You Yvonne.</a:t>
            </a:r>
          </a:p>
        </p:txBody>
      </p:sp>
    </p:spTree>
    <p:extLst>
      <p:ext uri="{BB962C8B-B14F-4D97-AF65-F5344CB8AC3E}">
        <p14:creationId xmlns:p14="http://schemas.microsoft.com/office/powerpoint/2010/main" val="73381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854F-9A47-4DA0-F4F3-8F0788260E3A}"/>
              </a:ext>
            </a:extLst>
          </p:cNvPr>
          <p:cNvSpPr>
            <a:spLocks noGrp="1"/>
          </p:cNvSpPr>
          <p:nvPr>
            <p:ph type="title"/>
          </p:nvPr>
        </p:nvSpPr>
        <p:spPr>
          <a:xfrm>
            <a:off x="457200" y="0"/>
            <a:ext cx="8229600" cy="698757"/>
          </a:xfrm>
        </p:spPr>
        <p:txBody>
          <a:bodyPr/>
          <a:lstStyle/>
          <a:p>
            <a:pPr algn="ctr"/>
            <a:r>
              <a:rPr lang="en-US" sz="2700" b="1" dirty="0"/>
              <a:t>Ad Hoc Committee: Donation Guidelines/Process</a:t>
            </a:r>
            <a:endParaRPr lang="en-US" b="1" dirty="0">
              <a:solidFill>
                <a:srgbClr val="FF0000"/>
              </a:solidFill>
            </a:endParaRPr>
          </a:p>
        </p:txBody>
      </p:sp>
      <p:sp>
        <p:nvSpPr>
          <p:cNvPr id="3" name="Content Placeholder 2">
            <a:extLst>
              <a:ext uri="{FF2B5EF4-FFF2-40B4-BE49-F238E27FC236}">
                <a16:creationId xmlns:a16="http://schemas.microsoft.com/office/drawing/2014/main" id="{12526746-5418-68DF-A7FC-15447683B929}"/>
              </a:ext>
            </a:extLst>
          </p:cNvPr>
          <p:cNvSpPr>
            <a:spLocks noGrp="1"/>
          </p:cNvSpPr>
          <p:nvPr>
            <p:ph idx="1"/>
          </p:nvPr>
        </p:nvSpPr>
        <p:spPr>
          <a:xfrm>
            <a:off x="457200" y="985705"/>
            <a:ext cx="8229600" cy="4886590"/>
          </a:xfrm>
        </p:spPr>
        <p:txBody>
          <a:bodyPr>
            <a:normAutofit lnSpcReduction="10000"/>
          </a:bodyPr>
          <a:lstStyle/>
          <a:p>
            <a:pPr marL="0" indent="0">
              <a:buNone/>
            </a:pPr>
            <a:r>
              <a:rPr lang="en-US" sz="2000" dirty="0">
                <a:latin typeface="+mj-ea"/>
              </a:rPr>
              <a:t>Develop a process for researching and selecting opportunities to donate LAA funds that align with our mission, including the following Guidelines:</a:t>
            </a:r>
          </a:p>
          <a:p>
            <a:pPr>
              <a:buFont typeface="Arial" panose="020B0604020202020204" pitchFamily="34" charset="0"/>
              <a:buChar char="•"/>
            </a:pPr>
            <a:r>
              <a:rPr lang="en-US" sz="2000" dirty="0">
                <a:latin typeface="+mj-ea"/>
              </a:rPr>
              <a:t>for funds needed by the LAA for non-discretionary and discretionary categories to enable determining funds available for donations</a:t>
            </a:r>
          </a:p>
          <a:p>
            <a:pPr>
              <a:buFont typeface="Arial" panose="020B0604020202020204" pitchFamily="34" charset="0"/>
              <a:buChar char="•"/>
            </a:pPr>
            <a:r>
              <a:rPr lang="en-US" sz="2000" dirty="0">
                <a:latin typeface="+mj-ea"/>
              </a:rPr>
              <a:t>for acquiring funds other than membership dues</a:t>
            </a:r>
          </a:p>
          <a:p>
            <a:pPr>
              <a:buFont typeface="Arial" panose="020B0604020202020204" pitchFamily="34" charset="0"/>
              <a:buChar char="•"/>
            </a:pPr>
            <a:r>
              <a:rPr lang="en-US" sz="2000" dirty="0">
                <a:latin typeface="+mj-ea"/>
              </a:rPr>
              <a:t>for determining donation fund level</a:t>
            </a:r>
          </a:p>
          <a:p>
            <a:pPr marL="0" indent="0">
              <a:buNone/>
            </a:pPr>
            <a:endParaRPr lang="en-US" sz="2000" dirty="0">
              <a:latin typeface="+mj-ea"/>
            </a:endParaRPr>
          </a:p>
          <a:p>
            <a:pPr marL="0" indent="0" algn="ctr">
              <a:buNone/>
            </a:pPr>
            <a:r>
              <a:rPr lang="en-US" sz="2000" dirty="0">
                <a:solidFill>
                  <a:srgbClr val="FF0000"/>
                </a:solidFill>
                <a:latin typeface="+mj-ea"/>
                <a:cs typeface="Times New Roman" panose="02020603050405020304" pitchFamily="18" charset="0"/>
              </a:rPr>
              <a:t>Update</a:t>
            </a:r>
          </a:p>
          <a:p>
            <a:r>
              <a:rPr lang="en-US" sz="2000" dirty="0">
                <a:latin typeface="+mj-ea"/>
                <a:ea typeface="Calibri" panose="020F0502020204030204" pitchFamily="34" charset="0"/>
                <a:cs typeface="Times New Roman" panose="02020603050405020304" pitchFamily="18" charset="0"/>
              </a:rPr>
              <a:t>Team – Rick Ross, Bill Tomek, Dave Young</a:t>
            </a:r>
          </a:p>
          <a:p>
            <a:r>
              <a:rPr lang="en-US" sz="2000" dirty="0">
                <a:latin typeface="+mj-ea"/>
                <a:ea typeface="Calibri" panose="020F0502020204030204" pitchFamily="34" charset="0"/>
                <a:cs typeface="Times New Roman" panose="02020603050405020304" pitchFamily="18" charset="0"/>
              </a:rPr>
              <a:t>Met with Melvin Ferebee – Virginia Air and Space Center</a:t>
            </a:r>
          </a:p>
          <a:p>
            <a:pPr lvl="1"/>
            <a:r>
              <a:rPr lang="en-US" sz="2000" dirty="0">
                <a:latin typeface="+mj-ea"/>
                <a:ea typeface="Calibri" panose="020F0502020204030204" pitchFamily="34" charset="0"/>
                <a:cs typeface="Times New Roman" panose="02020603050405020304" pitchFamily="18" charset="0"/>
              </a:rPr>
              <a:t>Provided and discussed several ideas for donation opportunities</a:t>
            </a:r>
          </a:p>
          <a:p>
            <a:r>
              <a:rPr lang="en-US" sz="2000" dirty="0">
                <a:latin typeface="+mj-ea"/>
                <a:ea typeface="Calibri" panose="020F0502020204030204" pitchFamily="34" charset="0"/>
                <a:cs typeface="Times New Roman" panose="02020603050405020304" pitchFamily="18" charset="0"/>
              </a:rPr>
              <a:t>Developed summary charts on findings and recommendations to be presented to the LAA Board</a:t>
            </a:r>
          </a:p>
        </p:txBody>
      </p:sp>
      <p:sp>
        <p:nvSpPr>
          <p:cNvPr id="4" name="Straight Connector 6">
            <a:extLst>
              <a:ext uri="{FF2B5EF4-FFF2-40B4-BE49-F238E27FC236}">
                <a16:creationId xmlns:a16="http://schemas.microsoft.com/office/drawing/2014/main" id="{D7EAB741-B549-5658-28F8-C203374628DA}"/>
              </a:ext>
            </a:extLst>
          </p:cNvPr>
          <p:cNvSpPr/>
          <p:nvPr/>
        </p:nvSpPr>
        <p:spPr>
          <a:xfrm>
            <a:off x="531628" y="659219"/>
            <a:ext cx="7921257" cy="1"/>
          </a:xfrm>
          <a:prstGeom prst="line">
            <a:avLst/>
          </a:prstGeom>
          <a:ln w="28575">
            <a:solidFill>
              <a:srgbClr val="8FAADC"/>
            </a:solidFill>
            <a:miter/>
          </a:ln>
        </p:spPr>
        <p:txBody>
          <a:bodyPr lIns="45719" rIns="45719"/>
          <a:lstStyle/>
          <a:p>
            <a:endParaRPr dirty="0"/>
          </a:p>
        </p:txBody>
      </p:sp>
    </p:spTree>
    <p:extLst>
      <p:ext uri="{BB962C8B-B14F-4D97-AF65-F5344CB8AC3E}">
        <p14:creationId xmlns:p14="http://schemas.microsoft.com/office/powerpoint/2010/main" val="238706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7D54B2-A405-A446-F19A-99232B7F6BAA}"/>
              </a:ext>
            </a:extLst>
          </p:cNvPr>
          <p:cNvSpPr txBox="1"/>
          <p:nvPr/>
        </p:nvSpPr>
        <p:spPr>
          <a:xfrm>
            <a:off x="1526685" y="131150"/>
            <a:ext cx="6070779" cy="532903"/>
          </a:xfrm>
          <a:prstGeom prst="rect">
            <a:avLst/>
          </a:prstGeom>
          <a:noFill/>
        </p:spPr>
        <p:txBody>
          <a:bodyPr wrap="square">
            <a:spAutoFit/>
          </a:bodyPr>
          <a:lstStyle/>
          <a:p>
            <a:pPr algn="ctr">
              <a:lnSpc>
                <a:spcPct val="107000"/>
              </a:lnSpc>
              <a:tabLst>
                <a:tab pos="342900" algn="l"/>
                <a:tab pos="685800" algn="l"/>
                <a:tab pos="1028700" algn="l"/>
                <a:tab pos="1371600" algn="l"/>
                <a:tab pos="1714500" algn="l"/>
                <a:tab pos="2057400" algn="l"/>
                <a:tab pos="2400300" algn="l"/>
                <a:tab pos="2743200" algn="l"/>
                <a:tab pos="3086100" algn="l"/>
                <a:tab pos="3429000" algn="l"/>
                <a:tab pos="3771900" algn="l"/>
                <a:tab pos="4114800" algn="l"/>
              </a:tabLst>
              <a:defRPr sz="2400" b="1">
                <a:latin typeface="+mn-lt"/>
                <a:ea typeface="+mn-ea"/>
                <a:cs typeface="+mn-cs"/>
                <a:sym typeface="Helvetica"/>
              </a:defRPr>
            </a:pPr>
            <a:r>
              <a:rPr lang="en-US" sz="2800" dirty="0"/>
              <a:t>In Memory Of Individuals May 12, 2026</a:t>
            </a:r>
          </a:p>
        </p:txBody>
      </p:sp>
      <p:sp>
        <p:nvSpPr>
          <p:cNvPr id="7" name="TextBox 6">
            <a:extLst>
              <a:ext uri="{FF2B5EF4-FFF2-40B4-BE49-F238E27FC236}">
                <a16:creationId xmlns:a16="http://schemas.microsoft.com/office/drawing/2014/main" id="{148CD092-F2B7-7965-ADD9-C409900CF1DF}"/>
              </a:ext>
            </a:extLst>
          </p:cNvPr>
          <p:cNvSpPr txBox="1"/>
          <p:nvPr/>
        </p:nvSpPr>
        <p:spPr>
          <a:xfrm>
            <a:off x="1760241" y="3684062"/>
            <a:ext cx="1767279" cy="400110"/>
          </a:xfrm>
          <a:prstGeom prst="rect">
            <a:avLst/>
          </a:prstGeom>
          <a:noFill/>
        </p:spPr>
        <p:txBody>
          <a:bodyPr wrap="none" rtlCol="0">
            <a:spAutoFit/>
          </a:bodyPr>
          <a:lstStyle/>
          <a:p>
            <a:r>
              <a:rPr lang="en-US" sz="2000" b="1" dirty="0"/>
              <a:t>John Lamar, 86</a:t>
            </a:r>
          </a:p>
        </p:txBody>
      </p:sp>
      <p:sp>
        <p:nvSpPr>
          <p:cNvPr id="15" name="Straight Connector 6">
            <a:extLst>
              <a:ext uri="{FF2B5EF4-FFF2-40B4-BE49-F238E27FC236}">
                <a16:creationId xmlns:a16="http://schemas.microsoft.com/office/drawing/2014/main" id="{46771E1B-D434-9CD7-8AD1-7C4C627F00AD}"/>
              </a:ext>
            </a:extLst>
          </p:cNvPr>
          <p:cNvSpPr/>
          <p:nvPr/>
        </p:nvSpPr>
        <p:spPr>
          <a:xfrm>
            <a:off x="1434336" y="699184"/>
            <a:ext cx="5940943" cy="1"/>
          </a:xfrm>
          <a:prstGeom prst="line">
            <a:avLst/>
          </a:prstGeom>
          <a:ln w="28575">
            <a:solidFill>
              <a:srgbClr val="8FAADC"/>
            </a:solidFill>
            <a:miter/>
          </a:ln>
        </p:spPr>
        <p:txBody>
          <a:bodyPr lIns="34289" rIns="34289"/>
          <a:lstStyle/>
          <a:p>
            <a:endParaRPr sz="1350"/>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06EB5BC9-EA1B-CB9D-3EBC-6320DF1C44D8}"/>
                  </a:ext>
                </a:extLst>
              </p14:cNvPr>
              <p14:cNvContentPartPr/>
              <p14:nvPr/>
            </p14:nvContentPartPr>
            <p14:xfrm>
              <a:off x="3130966" y="3684062"/>
              <a:ext cx="360" cy="360"/>
            </p14:xfrm>
          </p:contentPart>
        </mc:Choice>
        <mc:Fallback xmlns="">
          <p:pic>
            <p:nvPicPr>
              <p:cNvPr id="17" name="Ink 16">
                <a:extLst>
                  <a:ext uri="{FF2B5EF4-FFF2-40B4-BE49-F238E27FC236}">
                    <a16:creationId xmlns:a16="http://schemas.microsoft.com/office/drawing/2014/main" id="{06EB5BC9-EA1B-CB9D-3EBC-6320DF1C44D8}"/>
                  </a:ext>
                </a:extLst>
              </p:cNvPr>
              <p:cNvPicPr/>
              <p:nvPr/>
            </p:nvPicPr>
            <p:blipFill>
              <a:blip r:embed="rId10"/>
              <a:stretch>
                <a:fillRect/>
              </a:stretch>
            </p:blipFill>
            <p:spPr>
              <a:xfrm>
                <a:off x="3122326" y="3675062"/>
                <a:ext cx="18000" cy="18000"/>
              </a:xfrm>
              <a:prstGeom prst="rect">
                <a:avLst/>
              </a:prstGeom>
            </p:spPr>
          </p:pic>
        </mc:Fallback>
      </mc:AlternateContent>
      <p:pic>
        <p:nvPicPr>
          <p:cNvPr id="4" name="Picture 3">
            <a:extLst>
              <a:ext uri="{FF2B5EF4-FFF2-40B4-BE49-F238E27FC236}">
                <a16:creationId xmlns:a16="http://schemas.microsoft.com/office/drawing/2014/main" id="{7F699D7D-D6F2-E232-BADE-2BD75587030A}"/>
              </a:ext>
            </a:extLst>
          </p:cNvPr>
          <p:cNvPicPr>
            <a:picLocks noChangeAspect="1"/>
          </p:cNvPicPr>
          <p:nvPr/>
        </p:nvPicPr>
        <p:blipFill>
          <a:blip r:embed="rId11"/>
          <a:stretch>
            <a:fillRect/>
          </a:stretch>
        </p:blipFill>
        <p:spPr>
          <a:xfrm>
            <a:off x="1691093" y="1156614"/>
            <a:ext cx="1738899" cy="2362857"/>
          </a:xfrm>
          <a:prstGeom prst="rect">
            <a:avLst/>
          </a:prstGeom>
        </p:spPr>
      </p:pic>
      <p:pic>
        <p:nvPicPr>
          <p:cNvPr id="3" name="Picture 2">
            <a:extLst>
              <a:ext uri="{FF2B5EF4-FFF2-40B4-BE49-F238E27FC236}">
                <a16:creationId xmlns:a16="http://schemas.microsoft.com/office/drawing/2014/main" id="{3E898F02-8F94-252B-978F-4FA9989D0F78}"/>
              </a:ext>
            </a:extLst>
          </p:cNvPr>
          <p:cNvPicPr>
            <a:picLocks noChangeAspect="1"/>
          </p:cNvPicPr>
          <p:nvPr/>
        </p:nvPicPr>
        <p:blipFill rotWithShape="1">
          <a:blip r:embed="rId12"/>
          <a:srcRect l="11701" t="8005" r="8515" b="7463"/>
          <a:stretch/>
        </p:blipFill>
        <p:spPr>
          <a:xfrm>
            <a:off x="5833685" y="1126473"/>
            <a:ext cx="1619222" cy="2362857"/>
          </a:xfrm>
          <a:prstGeom prst="rect">
            <a:avLst/>
          </a:prstGeom>
        </p:spPr>
      </p:pic>
      <p:sp>
        <p:nvSpPr>
          <p:cNvPr id="5" name="TextBox 4">
            <a:extLst>
              <a:ext uri="{FF2B5EF4-FFF2-40B4-BE49-F238E27FC236}">
                <a16:creationId xmlns:a16="http://schemas.microsoft.com/office/drawing/2014/main" id="{83151C7B-C67A-4AC7-48AD-48509A8F5435}"/>
              </a:ext>
            </a:extLst>
          </p:cNvPr>
          <p:cNvSpPr txBox="1"/>
          <p:nvPr/>
        </p:nvSpPr>
        <p:spPr>
          <a:xfrm>
            <a:off x="5322174" y="3684062"/>
            <a:ext cx="2954976" cy="400110"/>
          </a:xfrm>
          <a:prstGeom prst="rect">
            <a:avLst/>
          </a:prstGeom>
          <a:noFill/>
        </p:spPr>
        <p:txBody>
          <a:bodyPr wrap="none" rtlCol="0">
            <a:spAutoFit/>
          </a:bodyPr>
          <a:lstStyle/>
          <a:p>
            <a:r>
              <a:rPr lang="en-US" sz="2000" b="1" dirty="0"/>
              <a:t>Charles (Chuck) Eldred, 86</a:t>
            </a:r>
          </a:p>
        </p:txBody>
      </p:sp>
    </p:spTree>
    <p:extLst>
      <p:ext uri="{BB962C8B-B14F-4D97-AF65-F5344CB8AC3E}">
        <p14:creationId xmlns:p14="http://schemas.microsoft.com/office/powerpoint/2010/main" val="69801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a:extLst>
              <a:ext uri="{FF2B5EF4-FFF2-40B4-BE49-F238E27FC236}">
                <a16:creationId xmlns:a16="http://schemas.microsoft.com/office/drawing/2014/main" id="{C3C4209B-FF80-E159-5253-85DF8A490193}"/>
              </a:ext>
            </a:extLst>
          </p:cNvPr>
          <p:cNvSpPr txBox="1">
            <a:spLocks/>
          </p:cNvSpPr>
          <p:nvPr/>
        </p:nvSpPr>
        <p:spPr>
          <a:xfrm>
            <a:off x="340718" y="1021755"/>
            <a:ext cx="8689261" cy="5347514"/>
          </a:xfrm>
          <a:prstGeom prst="rect">
            <a:avLst/>
          </a:prstGeom>
        </p:spPr>
        <p:txBody>
          <a:bodyPr lIns="91440" tIns="45720" rIns="91440" bIns="45720" anchor="t">
            <a:normAutofit lnSpcReduction="10000"/>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Font typeface="+mj-lt"/>
              <a:buAutoNum type="alphaLcParenR"/>
              <a:defRPr sz="2000" kern="1200">
                <a:solidFill>
                  <a:schemeClr val="tx1"/>
                </a:solidFill>
                <a:latin typeface="+mn-lt"/>
                <a:ea typeface="+mn-ea"/>
                <a:cs typeface="+mn-cs"/>
              </a:defRPr>
            </a:lvl2pPr>
            <a:lvl3pPr marL="1203325" indent="-288925" algn="l" defTabSz="914400" rtl="0" eaLnBrk="1" latinLnBrk="0" hangingPunct="1">
              <a:lnSpc>
                <a:spcPct val="90000"/>
              </a:lnSpc>
              <a:spcBef>
                <a:spcPts val="500"/>
              </a:spcBef>
              <a:buFont typeface="+mj-lt"/>
              <a:buAutoNum type="arabicParen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800" dirty="0"/>
              <a:t>6 New members:  </a:t>
            </a:r>
          </a:p>
          <a:p>
            <a:pPr>
              <a:lnSpc>
                <a:spcPct val="110000"/>
              </a:lnSpc>
              <a:spcAft>
                <a:spcPts val="600"/>
              </a:spcAft>
            </a:pPr>
            <a:r>
              <a:rPr lang="en-US" sz="1800" b="1" dirty="0"/>
              <a:t>Edward Generazio </a:t>
            </a:r>
            <a:r>
              <a:rPr lang="en-US" sz="1800" dirty="0"/>
              <a:t>retired from the Research Directorate in 2018 with 35 years service.  Edward resides in Yorktown with his spouse Susan.</a:t>
            </a:r>
          </a:p>
          <a:p>
            <a:pPr>
              <a:lnSpc>
                <a:spcPct val="110000"/>
              </a:lnSpc>
              <a:spcAft>
                <a:spcPts val="600"/>
              </a:spcAft>
            </a:pPr>
            <a:r>
              <a:rPr lang="en-US" sz="1800" b="1" dirty="0"/>
              <a:t>Michelle Ferebee </a:t>
            </a:r>
            <a:r>
              <a:rPr lang="en-US" sz="1800" dirty="0"/>
              <a:t>retired from the Strategic Partnerships Office in 2025 with 42 years service.  Michelle resides in Hampton with her spouse Melvin.</a:t>
            </a:r>
          </a:p>
          <a:p>
            <a:pPr>
              <a:lnSpc>
                <a:spcPct val="110000"/>
              </a:lnSpc>
              <a:spcAft>
                <a:spcPts val="600"/>
              </a:spcAft>
            </a:pPr>
            <a:r>
              <a:rPr lang="en-US" sz="1800" b="1" dirty="0"/>
              <a:t>Michelle Munk </a:t>
            </a:r>
            <a:r>
              <a:rPr lang="en-US" sz="1800" dirty="0"/>
              <a:t>retired from the Space Technology and Exploration Directorate and Space Technology Mission Directorate in 2026 with 38 years service.  Michelle resides in Chesapeake with her spouse Christopher.</a:t>
            </a:r>
          </a:p>
          <a:p>
            <a:pPr>
              <a:lnSpc>
                <a:spcPct val="110000"/>
              </a:lnSpc>
              <a:spcAft>
                <a:spcPts val="600"/>
              </a:spcAft>
            </a:pPr>
            <a:r>
              <a:rPr lang="en-US" sz="1800" b="1" dirty="0"/>
              <a:t>William (Bill) </a:t>
            </a:r>
            <a:r>
              <a:rPr lang="en-US" sz="1800" b="1" dirty="0" err="1"/>
              <a:t>Cann</a:t>
            </a:r>
            <a:r>
              <a:rPr lang="en-US" sz="1800" b="1" dirty="0"/>
              <a:t> </a:t>
            </a:r>
            <a:r>
              <a:rPr lang="en-US" sz="1800" dirty="0"/>
              <a:t>retired from the Office of Procurement in 2025 with 15 years service.  Bill resides in Virginia Beach with his spouse Deborah.</a:t>
            </a:r>
          </a:p>
          <a:p>
            <a:pPr>
              <a:lnSpc>
                <a:spcPct val="110000"/>
              </a:lnSpc>
              <a:spcAft>
                <a:spcPts val="600"/>
              </a:spcAft>
            </a:pPr>
            <a:r>
              <a:rPr lang="en-US" sz="1800" b="1" dirty="0"/>
              <a:t>Scott Hill </a:t>
            </a:r>
            <a:r>
              <a:rPr lang="en-US" sz="1800" dirty="0"/>
              <a:t>retired from the Engineering Directorate in 2026 with 31 years service.  Scott resides in Georgia with his spouse Marjorie.</a:t>
            </a:r>
          </a:p>
          <a:p>
            <a:pPr>
              <a:lnSpc>
                <a:spcPct val="110000"/>
              </a:lnSpc>
              <a:spcAft>
                <a:spcPts val="600"/>
              </a:spcAft>
            </a:pPr>
            <a:r>
              <a:rPr lang="en-US" sz="1800" b="1" dirty="0"/>
              <a:t>Bart Singer </a:t>
            </a:r>
            <a:r>
              <a:rPr lang="en-US" sz="1800" dirty="0"/>
              <a:t>retired from the Office of Director in 2025 with 38 years service.  Bart resides in Williamsburg with his spouse Chandi.</a:t>
            </a:r>
            <a:endParaRPr lang="en-US" sz="3200" dirty="0"/>
          </a:p>
          <a:p>
            <a:pPr marL="0" indent="0">
              <a:spcAft>
                <a:spcPts val="600"/>
              </a:spcAft>
              <a:buNone/>
            </a:pPr>
            <a:endParaRPr lang="en-US" sz="4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0">
              <a:spcBef>
                <a:spcPts val="0"/>
              </a:spcBef>
              <a:spcAft>
                <a:spcPts val="600"/>
              </a:spcAft>
              <a:buNone/>
            </a:pPr>
            <a:endParaRPr lang="en-US" sz="2000" b="1"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FCFF483-6904-186F-B37E-70E16AD8AE66}"/>
              </a:ext>
            </a:extLst>
          </p:cNvPr>
          <p:cNvSpPr txBox="1"/>
          <p:nvPr/>
        </p:nvSpPr>
        <p:spPr>
          <a:xfrm>
            <a:off x="2682516" y="175727"/>
            <a:ext cx="4193297" cy="646331"/>
          </a:xfrm>
          <a:prstGeom prst="rect">
            <a:avLst/>
          </a:prstGeom>
          <a:noFill/>
        </p:spPr>
        <p:txBody>
          <a:bodyPr wrap="square" rtlCol="0">
            <a:spAutoFit/>
          </a:bodyPr>
          <a:lstStyle/>
          <a:p>
            <a:r>
              <a:rPr lang="en-US" sz="3600" dirty="0"/>
              <a:t>Membership Report</a:t>
            </a:r>
          </a:p>
        </p:txBody>
      </p:sp>
      <p:cxnSp>
        <p:nvCxnSpPr>
          <p:cNvPr id="6" name="Straight Connector 5">
            <a:extLst>
              <a:ext uri="{FF2B5EF4-FFF2-40B4-BE49-F238E27FC236}">
                <a16:creationId xmlns:a16="http://schemas.microsoft.com/office/drawing/2014/main" id="{DD9BAC2F-D86F-E4BB-B4F6-40C697AA4D9C}"/>
              </a:ext>
            </a:extLst>
          </p:cNvPr>
          <p:cNvCxnSpPr/>
          <p:nvPr/>
        </p:nvCxnSpPr>
        <p:spPr>
          <a:xfrm>
            <a:off x="340718" y="822313"/>
            <a:ext cx="7921256"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10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30855</TotalTime>
  <Words>2642</Words>
  <Application>Microsoft Office PowerPoint</Application>
  <PresentationFormat>On-screen Show (4:3)</PresentationFormat>
  <Paragraphs>362</Paragraphs>
  <Slides>28</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Aptos</vt:lpstr>
      <vt:lpstr>Aptos Display</vt:lpstr>
      <vt:lpstr>Arial</vt:lpstr>
      <vt:lpstr>Calibri</vt:lpstr>
      <vt:lpstr>Calibri Light</vt:lpstr>
      <vt:lpstr>Helvetica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Ad Hoc Committee: Donation Guidelines/Process</vt:lpstr>
      <vt:lpstr>PowerPoint Presentation</vt:lpstr>
      <vt:lpstr>PowerPoint Presentation</vt:lpstr>
      <vt:lpstr>PowerPoint Presentation</vt:lpstr>
      <vt:lpstr>PowerPoint Presentation</vt:lpstr>
      <vt:lpstr>PowerPoint Presentation</vt:lpstr>
      <vt:lpstr>NASA Langley Leadership and Langley Alumni Association (LAA)  Hall of Honor Meeting</vt:lpstr>
      <vt:lpstr>Hall of Honor History</vt:lpstr>
      <vt:lpstr>Class of 2022 Award Criteria</vt:lpstr>
      <vt:lpstr>PowerPoint Presentation</vt:lpstr>
      <vt:lpstr>Proposed Class of 2027 Schedule</vt:lpstr>
      <vt:lpstr>HoH Committee Org Structure/Responsibilities</vt:lpstr>
      <vt:lpstr>Class of 2022 Expenses &amp; 2027 Estimate</vt:lpstr>
      <vt:lpstr>LaRC/LAA Hall of Honor Committee Update/Next Steps</vt:lpstr>
      <vt:lpstr>Back Up Charts</vt:lpstr>
      <vt:lpstr>NACA &amp; NASA LaRC Hall of Honor Classes 54 Members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Rich and Kathy Ferrare</cp:lastModifiedBy>
  <cp:revision>1072</cp:revision>
  <cp:lastPrinted>2026-02-08T19:09:37Z</cp:lastPrinted>
  <dcterms:created xsi:type="dcterms:W3CDTF">2020-07-01T00:58:21Z</dcterms:created>
  <dcterms:modified xsi:type="dcterms:W3CDTF">2026-05-15T13:06:18Z</dcterms:modified>
</cp:coreProperties>
</file>